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Agrandir" panose="020B0604020202020204" charset="0"/>
      <p:regular r:id="rId27"/>
    </p:embeddedFont>
    <p:embeddedFont>
      <p:font typeface="Agrandir Bold" panose="020B0604020202020204" charset="0"/>
      <p:regular r:id="rId28"/>
    </p:embeddedFont>
    <p:embeddedFont>
      <p:font typeface="Agrandir Bold Italics" panose="020B0604020202020204" charset="0"/>
      <p:regular r:id="rId29"/>
    </p:embeddedFont>
    <p:embeddedFont>
      <p:font typeface="Anton" pitchFamily="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2" d="100"/>
          <a:sy n="62" d="100"/>
        </p:scale>
        <p:origin x="27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8.svg"/><Relationship Id="rId7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8.svg"/><Relationship Id="rId7" Type="http://schemas.openxmlformats.org/officeDocument/2006/relationships/image" Target="../media/image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3.jpeg"/><Relationship Id="rId5" Type="http://schemas.openxmlformats.org/officeDocument/2006/relationships/image" Target="../media/image8.svg"/><Relationship Id="rId10" Type="http://schemas.openxmlformats.org/officeDocument/2006/relationships/image" Target="../media/image32.jpeg"/><Relationship Id="rId4" Type="http://schemas.openxmlformats.org/officeDocument/2006/relationships/image" Target="../media/image7.png"/><Relationship Id="rId9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8.svg"/><Relationship Id="rId7" Type="http://schemas.openxmlformats.org/officeDocument/2006/relationships/image" Target="../media/image3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6.svg"/><Relationship Id="rId5" Type="http://schemas.openxmlformats.org/officeDocument/2006/relationships/image" Target="../media/image31.svg"/><Relationship Id="rId10" Type="http://schemas.openxmlformats.org/officeDocument/2006/relationships/image" Target="../media/image5.png"/><Relationship Id="rId4" Type="http://schemas.openxmlformats.org/officeDocument/2006/relationships/image" Target="../media/image30.png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8.svg"/><Relationship Id="rId7" Type="http://schemas.openxmlformats.org/officeDocument/2006/relationships/image" Target="../media/image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4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8.svg"/><Relationship Id="rId7" Type="http://schemas.openxmlformats.org/officeDocument/2006/relationships/image" Target="../media/image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8.svg"/><Relationship Id="rId7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4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svg"/><Relationship Id="rId7" Type="http://schemas.openxmlformats.org/officeDocument/2006/relationships/image" Target="../media/image2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8.svg"/><Relationship Id="rId10" Type="http://schemas.openxmlformats.org/officeDocument/2006/relationships/image" Target="../media/image48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6.svg"/><Relationship Id="rId7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8.svg"/><Relationship Id="rId7" Type="http://schemas.openxmlformats.org/officeDocument/2006/relationships/image" Target="../media/image31.svg"/><Relationship Id="rId12" Type="http://schemas.openxmlformats.org/officeDocument/2006/relationships/image" Target="../media/image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50.jpeg"/><Relationship Id="rId4" Type="http://schemas.openxmlformats.org/officeDocument/2006/relationships/image" Target="../media/image5.png"/><Relationship Id="rId9" Type="http://schemas.openxmlformats.org/officeDocument/2006/relationships/image" Target="../media/image38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8.svg"/><Relationship Id="rId7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8.svg"/><Relationship Id="rId7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svg"/><Relationship Id="rId7" Type="http://schemas.openxmlformats.org/officeDocument/2006/relationships/image" Target="../media/image2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8.svg"/><Relationship Id="rId10" Type="http://schemas.openxmlformats.org/officeDocument/2006/relationships/image" Target="../media/image22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1" b="-10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969604" y="7926878"/>
            <a:ext cx="8348792" cy="2360122"/>
            <a:chOff x="0" y="0"/>
            <a:chExt cx="287523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75232" cy="812800"/>
            </a:xfrm>
            <a:custGeom>
              <a:avLst/>
              <a:gdLst/>
              <a:ahLst/>
              <a:cxnLst/>
              <a:rect l="l" t="t" r="r" b="b"/>
              <a:pathLst>
                <a:path w="2875232" h="812800">
                  <a:moveTo>
                    <a:pt x="958929" y="793731"/>
                  </a:moveTo>
                  <a:cubicBezTo>
                    <a:pt x="1106334" y="805245"/>
                    <a:pt x="1273916" y="812800"/>
                    <a:pt x="1438390" y="812800"/>
                  </a:cubicBezTo>
                  <a:cubicBezTo>
                    <a:pt x="1602870" y="812800"/>
                    <a:pt x="1761141" y="806323"/>
                    <a:pt x="1906992" y="794809"/>
                  </a:cubicBezTo>
                  <a:cubicBezTo>
                    <a:pt x="1910100" y="794450"/>
                    <a:pt x="1913201" y="794450"/>
                    <a:pt x="1916303" y="794090"/>
                  </a:cubicBezTo>
                  <a:cubicBezTo>
                    <a:pt x="2464041" y="748035"/>
                    <a:pt x="2867474" y="626421"/>
                    <a:pt x="2875232" y="484298"/>
                  </a:cubicBezTo>
                  <a:lnTo>
                    <a:pt x="2875232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7758" y="627140"/>
                    <a:pt x="404984" y="748755"/>
                    <a:pt x="958929" y="793731"/>
                  </a:cubicBezTo>
                  <a:close/>
                </a:path>
              </a:pathLst>
            </a:custGeom>
            <a:solidFill>
              <a:srgbClr val="FFFFFF">
                <a:alpha val="7686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2875232" cy="695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4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902823" y="5879551"/>
            <a:ext cx="10482355" cy="2821442"/>
            <a:chOff x="0" y="0"/>
            <a:chExt cx="2760785" cy="7430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60785" cy="743096"/>
            </a:xfrm>
            <a:custGeom>
              <a:avLst/>
              <a:gdLst/>
              <a:ahLst/>
              <a:cxnLst/>
              <a:rect l="l" t="t" r="r" b="b"/>
              <a:pathLst>
                <a:path w="2760785" h="743096">
                  <a:moveTo>
                    <a:pt x="37667" y="0"/>
                  </a:moveTo>
                  <a:lnTo>
                    <a:pt x="2723118" y="0"/>
                  </a:lnTo>
                  <a:cubicBezTo>
                    <a:pt x="2733108" y="0"/>
                    <a:pt x="2742688" y="3968"/>
                    <a:pt x="2749752" y="11032"/>
                  </a:cubicBezTo>
                  <a:cubicBezTo>
                    <a:pt x="2756816" y="18096"/>
                    <a:pt x="2760785" y="27677"/>
                    <a:pt x="2760785" y="37667"/>
                  </a:cubicBezTo>
                  <a:lnTo>
                    <a:pt x="2760785" y="705429"/>
                  </a:lnTo>
                  <a:cubicBezTo>
                    <a:pt x="2760785" y="726232"/>
                    <a:pt x="2743921" y="743096"/>
                    <a:pt x="2723118" y="743096"/>
                  </a:cubicBezTo>
                  <a:lnTo>
                    <a:pt x="37667" y="743096"/>
                  </a:lnTo>
                  <a:cubicBezTo>
                    <a:pt x="27677" y="743096"/>
                    <a:pt x="18096" y="739127"/>
                    <a:pt x="11032" y="732063"/>
                  </a:cubicBezTo>
                  <a:cubicBezTo>
                    <a:pt x="3968" y="724999"/>
                    <a:pt x="0" y="715419"/>
                    <a:pt x="0" y="705429"/>
                  </a:cubicBezTo>
                  <a:lnTo>
                    <a:pt x="0" y="37667"/>
                  </a:lnTo>
                  <a:cubicBezTo>
                    <a:pt x="0" y="27677"/>
                    <a:pt x="3968" y="18096"/>
                    <a:pt x="11032" y="11032"/>
                  </a:cubicBezTo>
                  <a:cubicBezTo>
                    <a:pt x="18096" y="3968"/>
                    <a:pt x="27677" y="0"/>
                    <a:pt x="3766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760785" cy="752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4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2615529" y="0"/>
            <a:ext cx="6421067" cy="3691068"/>
          </a:xfrm>
          <a:custGeom>
            <a:avLst/>
            <a:gdLst/>
            <a:ahLst/>
            <a:cxnLst/>
            <a:rect l="l" t="t" r="r" b="b"/>
            <a:pathLst>
              <a:path w="6421067" h="3691068">
                <a:moveTo>
                  <a:pt x="0" y="0"/>
                </a:moveTo>
                <a:lnTo>
                  <a:pt x="6421067" y="0"/>
                </a:lnTo>
                <a:lnTo>
                  <a:pt x="6421067" y="3691068"/>
                </a:lnTo>
                <a:lnTo>
                  <a:pt x="0" y="369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86" r="-448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119329" y="6292816"/>
            <a:ext cx="10049342" cy="2647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5"/>
              </a:lnSpc>
              <a:spcBef>
                <a:spcPct val="0"/>
              </a:spcBef>
            </a:pPr>
            <a:r>
              <a:rPr lang="en-US" sz="3660" b="1">
                <a:solidFill>
                  <a:srgbClr val="22588D"/>
                </a:solidFill>
                <a:latin typeface="Agrandir Bold"/>
                <a:ea typeface="Agrandir Bold"/>
                <a:cs typeface="Agrandir Bold"/>
                <a:sym typeface="Agrandir Bold"/>
              </a:rPr>
              <a:t>ТІЛДІ ЦИФРЛАНДЫРУ ЖӘНЕ ҚАЗАҚ ТІЛІН ДАМЫТУДА ЖАСАНДЫ ИНТЕЛЛЕКТІ ТЕХНОЛОГИЯЛАРЫН ДАМЫТУ </a:t>
            </a:r>
          </a:p>
          <a:p>
            <a:pPr algn="ctr">
              <a:lnSpc>
                <a:spcPts val="5125"/>
              </a:lnSpc>
              <a:spcBef>
                <a:spcPct val="0"/>
              </a:spcBef>
            </a:pPr>
            <a:endParaRPr lang="en-US" sz="3660" b="1">
              <a:solidFill>
                <a:srgbClr val="22588D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216471" y="8329872"/>
            <a:ext cx="5855059" cy="1126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endParaRPr/>
          </a:p>
          <a:p>
            <a:pPr algn="ctr">
              <a:lnSpc>
                <a:spcPts val="2880"/>
              </a:lnSpc>
            </a:pPr>
            <a:r>
              <a:rPr lang="en-US" sz="2057" b="1">
                <a:solidFill>
                  <a:srgbClr val="22588D"/>
                </a:solidFill>
                <a:latin typeface="Agrandir Bold"/>
                <a:ea typeface="Agrandir Bold"/>
                <a:cs typeface="Agrandir Bold"/>
                <a:sym typeface="Agrandir Bold"/>
              </a:rPr>
              <a:t> Сәрсенбай Жанат Асылханқызы</a:t>
            </a:r>
          </a:p>
          <a:p>
            <a:pPr algn="ctr">
              <a:lnSpc>
                <a:spcPts val="2880"/>
              </a:lnSpc>
              <a:spcBef>
                <a:spcPct val="0"/>
              </a:spcBef>
            </a:pPr>
            <a:r>
              <a:rPr lang="en-US" sz="2057" b="1">
                <a:solidFill>
                  <a:srgbClr val="22588D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72471" y="9225280"/>
            <a:ext cx="6943058" cy="2037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b="1">
                <a:solidFill>
                  <a:srgbClr val="22588D"/>
                </a:solidFill>
                <a:latin typeface="Agrandir Bold"/>
                <a:ea typeface="Agrandir Bold"/>
                <a:cs typeface="Agrandir Bold"/>
                <a:sym typeface="Agrandir Bold"/>
              </a:rPr>
              <a:t> Әл-Фараби атындағы Қазақ ұлттық университетінің доцент м.а., PhD</a:t>
            </a:r>
          </a:p>
          <a:p>
            <a:pPr algn="ctr">
              <a:lnSpc>
                <a:spcPts val="2659"/>
              </a:lnSpc>
            </a:pPr>
            <a:endParaRPr lang="en-US" sz="1899" b="1">
              <a:solidFill>
                <a:srgbClr val="22588D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algn="ctr">
              <a:lnSpc>
                <a:spcPts val="2659"/>
              </a:lnSpc>
            </a:pPr>
            <a:endParaRPr lang="en-US" sz="1899" b="1">
              <a:solidFill>
                <a:srgbClr val="22588D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algn="ctr">
              <a:lnSpc>
                <a:spcPts val="2659"/>
              </a:lnSpc>
            </a:pPr>
            <a:endParaRPr lang="en-US" sz="1899" b="1">
              <a:solidFill>
                <a:srgbClr val="22588D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22588D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2588D">
                <a:alpha val="100000"/>
              </a:srgbClr>
            </a:gs>
            <a:gs pos="100000">
              <a:srgbClr val="01070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5963" y="188167"/>
            <a:ext cx="2866408" cy="5152040"/>
          </a:xfrm>
          <a:custGeom>
            <a:avLst/>
            <a:gdLst/>
            <a:ahLst/>
            <a:cxnLst/>
            <a:rect l="l" t="t" r="r" b="b"/>
            <a:pathLst>
              <a:path w="2866408" h="5152040">
                <a:moveTo>
                  <a:pt x="0" y="0"/>
                </a:moveTo>
                <a:lnTo>
                  <a:pt x="2866408" y="0"/>
                </a:lnTo>
                <a:lnTo>
                  <a:pt x="2866408" y="5152041"/>
                </a:lnTo>
                <a:lnTo>
                  <a:pt x="0" y="51520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55332" y="7035564"/>
            <a:ext cx="2780027" cy="4996780"/>
          </a:xfrm>
          <a:custGeom>
            <a:avLst/>
            <a:gdLst/>
            <a:ahLst/>
            <a:cxnLst/>
            <a:rect l="l" t="t" r="r" b="b"/>
            <a:pathLst>
              <a:path w="2780027" h="4996780">
                <a:moveTo>
                  <a:pt x="0" y="0"/>
                </a:moveTo>
                <a:lnTo>
                  <a:pt x="2780027" y="0"/>
                </a:lnTo>
                <a:lnTo>
                  <a:pt x="2780027" y="4996780"/>
                </a:lnTo>
                <a:lnTo>
                  <a:pt x="0" y="4996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2779" y="1432652"/>
            <a:ext cx="4216817" cy="4216817"/>
            <a:chOff x="0" y="0"/>
            <a:chExt cx="14840029" cy="14840029"/>
          </a:xfrm>
        </p:grpSpPr>
        <p:sp>
          <p:nvSpPr>
            <p:cNvPr id="5" name="Freeform 5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gradFill rotWithShape="1">
              <a:gsLst>
                <a:gs pos="0">
                  <a:srgbClr val="22588D">
                    <a:alpha val="100000"/>
                  </a:srgbClr>
                </a:gs>
                <a:gs pos="100000">
                  <a:srgbClr val="58AB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" name="Freeform 6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4"/>
              <a:stretch>
                <a:fillRect l="-24712" r="-2471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5318837" y="2725369"/>
            <a:ext cx="7315200" cy="1064029"/>
          </a:xfrm>
          <a:custGeom>
            <a:avLst/>
            <a:gdLst/>
            <a:ahLst/>
            <a:cxnLst/>
            <a:rect l="l" t="t" r="r" b="b"/>
            <a:pathLst>
              <a:path w="7315200" h="1064029">
                <a:moveTo>
                  <a:pt x="0" y="0"/>
                </a:moveTo>
                <a:lnTo>
                  <a:pt x="7315200" y="0"/>
                </a:lnTo>
                <a:lnTo>
                  <a:pt x="7315200" y="1064029"/>
                </a:lnTo>
                <a:lnTo>
                  <a:pt x="0" y="1064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339596" y="-135624"/>
            <a:ext cx="6570184" cy="10422624"/>
          </a:xfrm>
          <a:custGeom>
            <a:avLst/>
            <a:gdLst/>
            <a:ahLst/>
            <a:cxnLst/>
            <a:rect l="l" t="t" r="r" b="b"/>
            <a:pathLst>
              <a:path w="6570184" h="10422624">
                <a:moveTo>
                  <a:pt x="0" y="0"/>
                </a:moveTo>
                <a:lnTo>
                  <a:pt x="6570184" y="0"/>
                </a:lnTo>
                <a:lnTo>
                  <a:pt x="6570184" y="10422624"/>
                </a:lnTo>
                <a:lnTo>
                  <a:pt x="0" y="104226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4197" b="-25885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08625" y="297622"/>
            <a:ext cx="9967680" cy="792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9"/>
              </a:lnSpc>
            </a:pPr>
            <a:r>
              <a:rPr lang="en-US" sz="5901" dirty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МЫСАЛ</a:t>
            </a:r>
            <a:r>
              <a:rPr lang="kk-KZ" sz="5901" dirty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Ы</a:t>
            </a:r>
            <a:r>
              <a:rPr lang="en-US" sz="5901" dirty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: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C11E66-F5D7-42FC-82F8-7D0A429C63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04" y="0"/>
            <a:ext cx="6268695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2588D">
                <a:alpha val="100000"/>
              </a:srgbClr>
            </a:gs>
            <a:gs pos="100000">
              <a:srgbClr val="01070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35769" y="5143500"/>
            <a:ext cx="447063" cy="393415"/>
          </a:xfrm>
          <a:custGeom>
            <a:avLst/>
            <a:gdLst/>
            <a:ahLst/>
            <a:cxnLst/>
            <a:rect l="l" t="t" r="r" b="b"/>
            <a:pathLst>
              <a:path w="447063" h="393415">
                <a:moveTo>
                  <a:pt x="0" y="0"/>
                </a:moveTo>
                <a:lnTo>
                  <a:pt x="447062" y="0"/>
                </a:lnTo>
                <a:lnTo>
                  <a:pt x="447062" y="393415"/>
                </a:lnTo>
                <a:lnTo>
                  <a:pt x="0" y="393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97973" y="8351830"/>
            <a:ext cx="2289325" cy="4114800"/>
          </a:xfrm>
          <a:custGeom>
            <a:avLst/>
            <a:gdLst/>
            <a:ahLst/>
            <a:cxnLst/>
            <a:rect l="l" t="t" r="r" b="b"/>
            <a:pathLst>
              <a:path w="2289325" h="4114800">
                <a:moveTo>
                  <a:pt x="0" y="0"/>
                </a:moveTo>
                <a:lnTo>
                  <a:pt x="2289325" y="0"/>
                </a:lnTo>
                <a:lnTo>
                  <a:pt x="228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25268" y="723144"/>
            <a:ext cx="2289325" cy="4114800"/>
          </a:xfrm>
          <a:custGeom>
            <a:avLst/>
            <a:gdLst/>
            <a:ahLst/>
            <a:cxnLst/>
            <a:rect l="l" t="t" r="r" b="b"/>
            <a:pathLst>
              <a:path w="2289325" h="4114800">
                <a:moveTo>
                  <a:pt x="0" y="0"/>
                </a:moveTo>
                <a:lnTo>
                  <a:pt x="2289325" y="0"/>
                </a:lnTo>
                <a:lnTo>
                  <a:pt x="228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482417" y="1974467"/>
            <a:ext cx="7387513" cy="1334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7"/>
              </a:lnSpc>
            </a:pPr>
            <a:r>
              <a:rPr lang="en-US" sz="5056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ҚАЗАҚ ТІЛІ ЖӘНЕ </a:t>
            </a:r>
          </a:p>
          <a:p>
            <a:pPr algn="l">
              <a:lnSpc>
                <a:spcPts val="5157"/>
              </a:lnSpc>
            </a:pPr>
            <a:endParaRPr lang="en-US" sz="5056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493752" y="2866269"/>
            <a:ext cx="7376178" cy="133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2"/>
              </a:lnSpc>
            </a:pPr>
            <a:r>
              <a:rPr lang="en-US" sz="5041">
                <a:solidFill>
                  <a:srgbClr val="86DAFF"/>
                </a:solidFill>
                <a:latin typeface="Anton"/>
                <a:ea typeface="Anton"/>
                <a:cs typeface="Anton"/>
                <a:sym typeface="Anton"/>
              </a:rPr>
              <a:t>QAZLLM ЖАСАНДЫ ИНТЕЛЛЕКТІ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82417" y="4661087"/>
            <a:ext cx="9297950" cy="4015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4"/>
              </a:lnSpc>
            </a:pPr>
            <a:r>
              <a:rPr lang="en-US" sz="2415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Бүгінде әлем ІТ-компаниялары көптілді үлгілер жасап жатқан кезде, қазақ тіліне негізделген жасанды интеллект үлгісін құру өзекті мәселеге айналды.</a:t>
            </a:r>
          </a:p>
          <a:p>
            <a:pPr algn="l">
              <a:lnSpc>
                <a:spcPts val="2874"/>
              </a:lnSpc>
            </a:pPr>
            <a:r>
              <a:rPr lang="en-US" sz="2415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Осы бағытта QazLLM – қазақша ірі тілдік модель жобасы іске қосылды.</a:t>
            </a:r>
          </a:p>
          <a:p>
            <a:pPr algn="l">
              <a:lnSpc>
                <a:spcPts val="2874"/>
              </a:lnSpc>
            </a:pPr>
            <a:r>
              <a:rPr lang="en-US" sz="2415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Жобаны Ахмет Байтұрсынұлы атындағы Тіл білімі институтының ғалымдары әзірлеуде.</a:t>
            </a:r>
          </a:p>
          <a:p>
            <a:pPr algn="l">
              <a:lnSpc>
                <a:spcPts val="2874"/>
              </a:lnSpc>
            </a:pPr>
            <a:r>
              <a:rPr lang="en-US" sz="2415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Бұл – қазақтың мәдени коды мен дәстүрлі болмысын түсінетін, өз тілінде «сөйлей алатын» ұлттық жасанды интеллект қалыптастыру жолындағы үлкен қадам.</a:t>
            </a:r>
          </a:p>
          <a:p>
            <a:pPr algn="l">
              <a:lnSpc>
                <a:spcPts val="2874"/>
              </a:lnSpc>
            </a:pPr>
            <a:endParaRPr lang="en-US" sz="2415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525462" y="2080184"/>
            <a:ext cx="5547735" cy="2816600"/>
            <a:chOff x="0" y="0"/>
            <a:chExt cx="812800" cy="41266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412661"/>
            </a:xfrm>
            <a:custGeom>
              <a:avLst/>
              <a:gdLst/>
              <a:ahLst/>
              <a:cxnLst/>
              <a:rect l="l" t="t" r="r" b="b"/>
              <a:pathLst>
                <a:path w="812800" h="412661">
                  <a:moveTo>
                    <a:pt x="32097" y="0"/>
                  </a:moveTo>
                  <a:lnTo>
                    <a:pt x="780703" y="0"/>
                  </a:lnTo>
                  <a:cubicBezTo>
                    <a:pt x="789216" y="0"/>
                    <a:pt x="797380" y="3382"/>
                    <a:pt x="803399" y="9401"/>
                  </a:cubicBezTo>
                  <a:cubicBezTo>
                    <a:pt x="809418" y="15420"/>
                    <a:pt x="812800" y="23584"/>
                    <a:pt x="812800" y="32097"/>
                  </a:cubicBezTo>
                  <a:lnTo>
                    <a:pt x="812800" y="380564"/>
                  </a:lnTo>
                  <a:cubicBezTo>
                    <a:pt x="812800" y="389077"/>
                    <a:pt x="809418" y="397241"/>
                    <a:pt x="803399" y="403260"/>
                  </a:cubicBezTo>
                  <a:cubicBezTo>
                    <a:pt x="797380" y="409279"/>
                    <a:pt x="789216" y="412661"/>
                    <a:pt x="780703" y="412661"/>
                  </a:cubicBezTo>
                  <a:lnTo>
                    <a:pt x="32097" y="412661"/>
                  </a:lnTo>
                  <a:cubicBezTo>
                    <a:pt x="14370" y="412661"/>
                    <a:pt x="0" y="398291"/>
                    <a:pt x="0" y="380564"/>
                  </a:cubicBezTo>
                  <a:lnTo>
                    <a:pt x="0" y="32097"/>
                  </a:lnTo>
                  <a:cubicBezTo>
                    <a:pt x="0" y="23584"/>
                    <a:pt x="3382" y="15420"/>
                    <a:pt x="9401" y="9401"/>
                  </a:cubicBezTo>
                  <a:cubicBezTo>
                    <a:pt x="15420" y="3382"/>
                    <a:pt x="23584" y="0"/>
                    <a:pt x="32097" y="0"/>
                  </a:cubicBezTo>
                  <a:close/>
                </a:path>
              </a:pathLst>
            </a:custGeom>
            <a:blipFill>
              <a:blip r:embed="rId6"/>
              <a:stretch>
                <a:fillRect t="-15675" b="-15675"/>
              </a:stretch>
            </a:blipFill>
            <a:ln w="76200" cap="rnd">
              <a:gradFill>
                <a:gsLst>
                  <a:gs pos="0">
                    <a:srgbClr val="22588D">
                      <a:alpha val="100000"/>
                    </a:srgbClr>
                  </a:gs>
                  <a:gs pos="100000">
                    <a:srgbClr val="58AB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1525462" y="5536915"/>
            <a:ext cx="5547735" cy="2606801"/>
            <a:chOff x="0" y="0"/>
            <a:chExt cx="812800" cy="38192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381923"/>
            </a:xfrm>
            <a:custGeom>
              <a:avLst/>
              <a:gdLst/>
              <a:ahLst/>
              <a:cxnLst/>
              <a:rect l="l" t="t" r="r" b="b"/>
              <a:pathLst>
                <a:path w="812800" h="381923">
                  <a:moveTo>
                    <a:pt x="32097" y="0"/>
                  </a:moveTo>
                  <a:lnTo>
                    <a:pt x="780703" y="0"/>
                  </a:lnTo>
                  <a:cubicBezTo>
                    <a:pt x="789216" y="0"/>
                    <a:pt x="797380" y="3382"/>
                    <a:pt x="803399" y="9401"/>
                  </a:cubicBezTo>
                  <a:cubicBezTo>
                    <a:pt x="809418" y="15420"/>
                    <a:pt x="812800" y="23584"/>
                    <a:pt x="812800" y="32097"/>
                  </a:cubicBezTo>
                  <a:lnTo>
                    <a:pt x="812800" y="349826"/>
                  </a:lnTo>
                  <a:cubicBezTo>
                    <a:pt x="812800" y="367553"/>
                    <a:pt x="798430" y="381923"/>
                    <a:pt x="780703" y="381923"/>
                  </a:cubicBezTo>
                  <a:lnTo>
                    <a:pt x="32097" y="381923"/>
                  </a:lnTo>
                  <a:cubicBezTo>
                    <a:pt x="23584" y="381923"/>
                    <a:pt x="15420" y="378541"/>
                    <a:pt x="9401" y="372522"/>
                  </a:cubicBezTo>
                  <a:cubicBezTo>
                    <a:pt x="3382" y="366503"/>
                    <a:pt x="0" y="358339"/>
                    <a:pt x="0" y="349826"/>
                  </a:cubicBezTo>
                  <a:lnTo>
                    <a:pt x="0" y="32097"/>
                  </a:lnTo>
                  <a:cubicBezTo>
                    <a:pt x="0" y="23584"/>
                    <a:pt x="3382" y="15420"/>
                    <a:pt x="9401" y="9401"/>
                  </a:cubicBezTo>
                  <a:cubicBezTo>
                    <a:pt x="15420" y="3382"/>
                    <a:pt x="23584" y="0"/>
                    <a:pt x="32097" y="0"/>
                  </a:cubicBezTo>
                  <a:close/>
                </a:path>
              </a:pathLst>
            </a:custGeom>
            <a:blipFill>
              <a:blip r:embed="rId7"/>
              <a:stretch>
                <a:fillRect t="-6130" b="-6130"/>
              </a:stretch>
            </a:blipFill>
            <a:ln w="76200" cap="rnd">
              <a:gradFill>
                <a:gsLst>
                  <a:gs pos="0">
                    <a:srgbClr val="22588D">
                      <a:alpha val="100000"/>
                    </a:srgbClr>
                  </a:gs>
                  <a:gs pos="100000">
                    <a:srgbClr val="58AB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2588D">
                <a:alpha val="100000"/>
              </a:srgbClr>
            </a:gs>
            <a:gs pos="100000">
              <a:srgbClr val="01070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35769" y="5143500"/>
            <a:ext cx="447063" cy="393415"/>
          </a:xfrm>
          <a:custGeom>
            <a:avLst/>
            <a:gdLst/>
            <a:ahLst/>
            <a:cxnLst/>
            <a:rect l="l" t="t" r="r" b="b"/>
            <a:pathLst>
              <a:path w="447063" h="393415">
                <a:moveTo>
                  <a:pt x="0" y="0"/>
                </a:moveTo>
                <a:lnTo>
                  <a:pt x="447062" y="0"/>
                </a:lnTo>
                <a:lnTo>
                  <a:pt x="447062" y="393415"/>
                </a:lnTo>
                <a:lnTo>
                  <a:pt x="0" y="393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31238" y="-1407876"/>
            <a:ext cx="2289325" cy="4114800"/>
          </a:xfrm>
          <a:custGeom>
            <a:avLst/>
            <a:gdLst/>
            <a:ahLst/>
            <a:cxnLst/>
            <a:rect l="l" t="t" r="r" b="b"/>
            <a:pathLst>
              <a:path w="2289325" h="4114800">
                <a:moveTo>
                  <a:pt x="0" y="0"/>
                </a:moveTo>
                <a:lnTo>
                  <a:pt x="2289326" y="0"/>
                </a:lnTo>
                <a:lnTo>
                  <a:pt x="22893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19725" y="8275530"/>
            <a:ext cx="2289325" cy="4114800"/>
          </a:xfrm>
          <a:custGeom>
            <a:avLst/>
            <a:gdLst/>
            <a:ahLst/>
            <a:cxnLst/>
            <a:rect l="l" t="t" r="r" b="b"/>
            <a:pathLst>
              <a:path w="2289325" h="4114800">
                <a:moveTo>
                  <a:pt x="0" y="0"/>
                </a:moveTo>
                <a:lnTo>
                  <a:pt x="2289325" y="0"/>
                </a:lnTo>
                <a:lnTo>
                  <a:pt x="228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063674" y="7456169"/>
            <a:ext cx="7315200" cy="1064029"/>
          </a:xfrm>
          <a:custGeom>
            <a:avLst/>
            <a:gdLst/>
            <a:ahLst/>
            <a:cxnLst/>
            <a:rect l="l" t="t" r="r" b="b"/>
            <a:pathLst>
              <a:path w="7315200" h="1064029">
                <a:moveTo>
                  <a:pt x="0" y="0"/>
                </a:moveTo>
                <a:lnTo>
                  <a:pt x="7315200" y="0"/>
                </a:lnTo>
                <a:lnTo>
                  <a:pt x="7315200" y="1064029"/>
                </a:lnTo>
                <a:lnTo>
                  <a:pt x="0" y="10640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7392" y="1603821"/>
            <a:ext cx="8792855" cy="2206207"/>
          </a:xfrm>
          <a:custGeom>
            <a:avLst/>
            <a:gdLst/>
            <a:ahLst/>
            <a:cxnLst/>
            <a:rect l="l" t="t" r="r" b="b"/>
            <a:pathLst>
              <a:path w="8792855" h="2206207">
                <a:moveTo>
                  <a:pt x="0" y="0"/>
                </a:moveTo>
                <a:lnTo>
                  <a:pt x="8792855" y="0"/>
                </a:lnTo>
                <a:lnTo>
                  <a:pt x="8792855" y="2206207"/>
                </a:lnTo>
                <a:lnTo>
                  <a:pt x="0" y="22062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40213" y="4396405"/>
            <a:ext cx="9091025" cy="2281021"/>
          </a:xfrm>
          <a:custGeom>
            <a:avLst/>
            <a:gdLst/>
            <a:ahLst/>
            <a:cxnLst/>
            <a:rect l="l" t="t" r="r" b="b"/>
            <a:pathLst>
              <a:path w="9091025" h="2281021">
                <a:moveTo>
                  <a:pt x="0" y="0"/>
                </a:moveTo>
                <a:lnTo>
                  <a:pt x="9091025" y="0"/>
                </a:lnTo>
                <a:lnTo>
                  <a:pt x="9091025" y="2281021"/>
                </a:lnTo>
                <a:lnTo>
                  <a:pt x="0" y="22810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7409527"/>
            <a:ext cx="8802538" cy="2208637"/>
          </a:xfrm>
          <a:custGeom>
            <a:avLst/>
            <a:gdLst/>
            <a:ahLst/>
            <a:cxnLst/>
            <a:rect l="l" t="t" r="r" b="b"/>
            <a:pathLst>
              <a:path w="8802538" h="2208637">
                <a:moveTo>
                  <a:pt x="0" y="0"/>
                </a:moveTo>
                <a:lnTo>
                  <a:pt x="8802538" y="0"/>
                </a:lnTo>
                <a:lnTo>
                  <a:pt x="8802538" y="2208637"/>
                </a:lnTo>
                <a:lnTo>
                  <a:pt x="0" y="22086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120564" y="2353171"/>
            <a:ext cx="5943104" cy="3521289"/>
          </a:xfrm>
          <a:custGeom>
            <a:avLst/>
            <a:gdLst/>
            <a:ahLst/>
            <a:cxnLst/>
            <a:rect l="l" t="t" r="r" b="b"/>
            <a:pathLst>
              <a:path w="5943104" h="3521289">
                <a:moveTo>
                  <a:pt x="0" y="0"/>
                </a:moveTo>
                <a:lnTo>
                  <a:pt x="5943104" y="0"/>
                </a:lnTo>
                <a:lnTo>
                  <a:pt x="5943104" y="3521289"/>
                </a:lnTo>
                <a:lnTo>
                  <a:pt x="0" y="35212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144852" y="6066233"/>
            <a:ext cx="5868552" cy="3843902"/>
          </a:xfrm>
          <a:custGeom>
            <a:avLst/>
            <a:gdLst/>
            <a:ahLst/>
            <a:cxnLst/>
            <a:rect l="l" t="t" r="r" b="b"/>
            <a:pathLst>
              <a:path w="5868552" h="3843902">
                <a:moveTo>
                  <a:pt x="0" y="0"/>
                </a:moveTo>
                <a:lnTo>
                  <a:pt x="5868552" y="0"/>
                </a:lnTo>
                <a:lnTo>
                  <a:pt x="5868552" y="3843902"/>
                </a:lnTo>
                <a:lnTo>
                  <a:pt x="0" y="38439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831238" y="-898587"/>
            <a:ext cx="12364332" cy="5100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12"/>
              </a:lnSpc>
            </a:pPr>
            <a:endParaRPr/>
          </a:p>
          <a:p>
            <a:pPr algn="l">
              <a:lnSpc>
                <a:spcPts val="5712"/>
              </a:lnSpc>
            </a:pPr>
            <a:endParaRPr/>
          </a:p>
          <a:p>
            <a:pPr algn="l">
              <a:lnSpc>
                <a:spcPts val="5712"/>
              </a:lnSpc>
            </a:pPr>
            <a:endParaRPr/>
          </a:p>
          <a:p>
            <a:pPr algn="l">
              <a:lnSpc>
                <a:spcPts val="5712"/>
              </a:lnSpc>
            </a:pPr>
            <a:r>
              <a:rPr lang="en-US" sz="56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Тарихы мен дамуы</a:t>
            </a:r>
          </a:p>
          <a:p>
            <a:pPr algn="l">
              <a:lnSpc>
                <a:spcPts val="5712"/>
              </a:lnSpc>
            </a:pPr>
            <a:endParaRPr lang="en-US" sz="560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  <a:p>
            <a:pPr algn="l">
              <a:lnSpc>
                <a:spcPts val="5712"/>
              </a:lnSpc>
            </a:pPr>
            <a:endParaRPr lang="en-US" sz="560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  <a:p>
            <a:pPr algn="l">
              <a:lnSpc>
                <a:spcPts val="5712"/>
              </a:lnSpc>
            </a:pPr>
            <a:endParaRPr lang="en-US" sz="560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47189" y="5133975"/>
            <a:ext cx="470203" cy="29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42"/>
              </a:lnSpc>
            </a:pPr>
            <a:r>
              <a:rPr lang="en-US" sz="1899" b="1">
                <a:solidFill>
                  <a:srgbClr val="22588D"/>
                </a:solidFill>
                <a:latin typeface="Agrandir Bold"/>
                <a:ea typeface="Agrandir Bold"/>
                <a:cs typeface="Agrandir Bold"/>
                <a:sym typeface="Agrandir Bold"/>
              </a:rPr>
              <a:t>05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542752" y="5741110"/>
            <a:ext cx="576973" cy="796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36"/>
              </a:lnSpc>
            </a:pPr>
            <a:r>
              <a:rPr lang="en-US" sz="4400" b="1">
                <a:solidFill>
                  <a:srgbClr val="22588D"/>
                </a:solidFill>
                <a:latin typeface="Agrandir Bold"/>
                <a:ea typeface="Agrandir Bold"/>
                <a:cs typeface="Agrandir Bold"/>
                <a:sym typeface="Agrandir Bold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1888264"/>
            <a:ext cx="7784357" cy="1921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8"/>
              </a:lnSpc>
            </a:pPr>
            <a:endParaRPr/>
          </a:p>
          <a:p>
            <a:pPr marL="518160" lvl="1" indent="-259080" algn="ctr">
              <a:lnSpc>
                <a:spcPts val="2448"/>
              </a:lnSpc>
              <a:buFont typeface="Arial"/>
              <a:buChar char="•"/>
            </a:pPr>
            <a:r>
              <a:rPr lang="en-US" sz="2400" b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Жасанды интеллект (ЖИ) идеясы 1950-жылдары пайда болып, 1956 жылы ресми атау алды.</a:t>
            </a:r>
          </a:p>
          <a:p>
            <a:pPr algn="ctr">
              <a:lnSpc>
                <a:spcPts val="2448"/>
              </a:lnSpc>
            </a:pPr>
            <a:endParaRPr lang="en-US" sz="2400" b="1">
              <a:solidFill>
                <a:srgbClr val="FFFFFF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algn="ctr">
              <a:lnSpc>
                <a:spcPts val="2448"/>
              </a:lnSpc>
              <a:spcBef>
                <a:spcPct val="0"/>
              </a:spcBef>
            </a:pPr>
            <a:r>
              <a:rPr lang="en-US" sz="2400" b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4615509"/>
            <a:ext cx="8578716" cy="1921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8"/>
              </a:lnSpc>
              <a:spcBef>
                <a:spcPct val="0"/>
              </a:spcBef>
            </a:pPr>
            <a:r>
              <a:rPr lang="en-US" sz="2400" b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</a:p>
          <a:p>
            <a:pPr marL="518160" lvl="1" indent="-259080" algn="ctr">
              <a:lnSpc>
                <a:spcPts val="2448"/>
              </a:lnSpc>
              <a:spcBef>
                <a:spcPct val="0"/>
              </a:spcBef>
              <a:buFont typeface="Arial"/>
              <a:buChar char="•"/>
            </a:pPr>
            <a:r>
              <a:rPr lang="en-US" sz="2400" b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1975 ЖЫЛЫ ЖАПОН ҒАЛЫМЫ КУНИХИКО ФУКУСИМА АЛҒАШҚЫ НЕЙРОНДЫҚ ЖЕЛІНІ ҚҰРДЫ.</a:t>
            </a:r>
          </a:p>
          <a:p>
            <a:pPr algn="ctr">
              <a:lnSpc>
                <a:spcPts val="2448"/>
              </a:lnSpc>
              <a:spcBef>
                <a:spcPct val="0"/>
              </a:spcBef>
            </a:pPr>
            <a:endParaRPr lang="en-US" sz="2400" b="1">
              <a:solidFill>
                <a:srgbClr val="FFFFFF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algn="ctr">
              <a:lnSpc>
                <a:spcPts val="2448"/>
              </a:lnSpc>
              <a:spcBef>
                <a:spcPct val="0"/>
              </a:spcBef>
            </a:pPr>
            <a:endParaRPr lang="en-US" sz="2400" b="1">
              <a:solidFill>
                <a:srgbClr val="FFFFFF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427452" y="7718703"/>
            <a:ext cx="7716548" cy="1583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0"/>
              </a:lnSpc>
              <a:spcBef>
                <a:spcPct val="0"/>
              </a:spcBef>
            </a:pPr>
            <a:r>
              <a:rPr lang="en-US" sz="2019" b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</a:p>
          <a:p>
            <a:pPr marL="436041" lvl="1" indent="-218021" algn="ctr">
              <a:lnSpc>
                <a:spcPts val="2060"/>
              </a:lnSpc>
              <a:spcBef>
                <a:spcPct val="0"/>
              </a:spcBef>
              <a:buFont typeface="Arial"/>
              <a:buChar char="•"/>
            </a:pPr>
            <a:r>
              <a:rPr lang="en-US" sz="2019" b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КЕЙІН ЖИ СӨЗДІ ТАНУ, АУДАРУ, МЕДИЦИНАЛЫҚ ДИАГНОСТИКА СИЯҚТЫ САЛАЛАРДА ҚОЛДАНЫЛА БАСТАДЫ.</a:t>
            </a:r>
          </a:p>
          <a:p>
            <a:pPr algn="ctr">
              <a:lnSpc>
                <a:spcPts val="2060"/>
              </a:lnSpc>
              <a:spcBef>
                <a:spcPct val="0"/>
              </a:spcBef>
            </a:pPr>
            <a:endParaRPr lang="en-US" sz="2019" b="1">
              <a:solidFill>
                <a:srgbClr val="FFFFFF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algn="ctr">
              <a:lnSpc>
                <a:spcPts val="2060"/>
              </a:lnSpc>
              <a:spcBef>
                <a:spcPct val="0"/>
              </a:spcBef>
            </a:pPr>
            <a:endParaRPr lang="en-US" sz="2019" b="1">
              <a:solidFill>
                <a:srgbClr val="FFFFFF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2588D">
                <a:alpha val="100000"/>
              </a:srgbClr>
            </a:gs>
            <a:gs pos="100000">
              <a:srgbClr val="01070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810139" y="8233932"/>
            <a:ext cx="7315200" cy="1064029"/>
          </a:xfrm>
          <a:custGeom>
            <a:avLst/>
            <a:gdLst/>
            <a:ahLst/>
            <a:cxnLst/>
            <a:rect l="l" t="t" r="r" b="b"/>
            <a:pathLst>
              <a:path w="7315200" h="1064029">
                <a:moveTo>
                  <a:pt x="0" y="0"/>
                </a:moveTo>
                <a:lnTo>
                  <a:pt x="7315200" y="0"/>
                </a:lnTo>
                <a:lnTo>
                  <a:pt x="7315200" y="1064030"/>
                </a:lnTo>
                <a:lnTo>
                  <a:pt x="0" y="1064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31203" y="1830988"/>
            <a:ext cx="8231462" cy="3837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0"/>
              </a:lnSpc>
            </a:pPr>
            <a:endParaRPr/>
          </a:p>
          <a:p>
            <a:pPr algn="l">
              <a:lnSpc>
                <a:spcPts val="6020"/>
              </a:lnSpc>
            </a:pPr>
            <a:r>
              <a:rPr lang="en-US" sz="5902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ҚАЗАҚСТАНДАҒЫ БАСТАМАЛАР</a:t>
            </a:r>
          </a:p>
          <a:p>
            <a:pPr algn="l">
              <a:lnSpc>
                <a:spcPts val="6020"/>
              </a:lnSpc>
            </a:pPr>
            <a:endParaRPr lang="en-US" sz="5902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  <a:p>
            <a:pPr algn="l">
              <a:lnSpc>
                <a:spcPts val="6020"/>
              </a:lnSpc>
            </a:pPr>
            <a:endParaRPr lang="en-US" sz="5902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294166" y="1726213"/>
            <a:ext cx="6440355" cy="6440355"/>
            <a:chOff x="0" y="0"/>
            <a:chExt cx="14840029" cy="14840029"/>
          </a:xfrm>
        </p:grpSpPr>
        <p:sp>
          <p:nvSpPr>
            <p:cNvPr id="5" name="Freeform 5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gradFill rotWithShape="1">
              <a:gsLst>
                <a:gs pos="0">
                  <a:srgbClr val="22588D">
                    <a:alpha val="100000"/>
                  </a:srgbClr>
                </a:gs>
                <a:gs pos="100000">
                  <a:srgbClr val="58AB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" name="Freeform 6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4"/>
              <a:stretch>
                <a:fillRect l="-24572" r="-24572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242447" y="5427615"/>
            <a:ext cx="3517269" cy="3517269"/>
            <a:chOff x="0" y="0"/>
            <a:chExt cx="14840029" cy="14840029"/>
          </a:xfrm>
        </p:grpSpPr>
        <p:sp>
          <p:nvSpPr>
            <p:cNvPr id="9" name="Freeform 9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gradFill rotWithShape="1">
              <a:gsLst>
                <a:gs pos="0">
                  <a:srgbClr val="22588D">
                    <a:alpha val="100000"/>
                  </a:srgbClr>
                </a:gs>
                <a:gs pos="100000">
                  <a:srgbClr val="58AB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Freeform 10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5"/>
              <a:stretch>
                <a:fillRect l="-24712" r="-24712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4012279" y="7717600"/>
            <a:ext cx="2289325" cy="4114800"/>
          </a:xfrm>
          <a:custGeom>
            <a:avLst/>
            <a:gdLst/>
            <a:ahLst/>
            <a:cxnLst/>
            <a:rect l="l" t="t" r="r" b="b"/>
            <a:pathLst>
              <a:path w="2289325" h="4114800">
                <a:moveTo>
                  <a:pt x="0" y="0"/>
                </a:moveTo>
                <a:lnTo>
                  <a:pt x="2289325" y="0"/>
                </a:lnTo>
                <a:lnTo>
                  <a:pt x="228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683604" y="-1286861"/>
            <a:ext cx="2289325" cy="4114800"/>
          </a:xfrm>
          <a:custGeom>
            <a:avLst/>
            <a:gdLst/>
            <a:ahLst/>
            <a:cxnLst/>
            <a:rect l="l" t="t" r="r" b="b"/>
            <a:pathLst>
              <a:path w="2289325" h="4114800">
                <a:moveTo>
                  <a:pt x="0" y="0"/>
                </a:moveTo>
                <a:lnTo>
                  <a:pt x="2289325" y="0"/>
                </a:lnTo>
                <a:lnTo>
                  <a:pt x="228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47189" y="5133975"/>
            <a:ext cx="470203" cy="29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42"/>
              </a:lnSpc>
            </a:pPr>
            <a:r>
              <a:rPr lang="en-US" sz="1899" b="1">
                <a:solidFill>
                  <a:srgbClr val="22588D"/>
                </a:solidFill>
                <a:latin typeface="Agrandir Bold"/>
                <a:ea typeface="Agrandir Bold"/>
                <a:cs typeface="Agrandir Bold"/>
                <a:sym typeface="Agrandir Bold"/>
              </a:rPr>
              <a:t>11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2290" y="4257067"/>
            <a:ext cx="9529288" cy="5040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4"/>
              </a:lnSpc>
            </a:pPr>
            <a:endParaRPr/>
          </a:p>
          <a:p>
            <a:pPr marL="708346" lvl="1" indent="-354173" algn="l">
              <a:lnSpc>
                <a:spcPts val="3904"/>
              </a:lnSpc>
              <a:buFont typeface="Arial"/>
              <a:buChar char="•"/>
            </a:pPr>
            <a:r>
              <a:rPr lang="en-US" sz="3280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Қазақша ЖИ жасау идеясы цифрландыру мен жаһандық үрдістерге сай туындады.</a:t>
            </a:r>
          </a:p>
          <a:p>
            <a:pPr marL="708346" lvl="1" indent="-354173" algn="l">
              <a:lnSpc>
                <a:spcPts val="3904"/>
              </a:lnSpc>
              <a:buFont typeface="Arial"/>
              <a:buChar char="•"/>
            </a:pPr>
            <a:r>
              <a:rPr lang="en-US" sz="3280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Үкімет 2024–2029 жылдарға арналған ЖИ дамыту тұжырымдамасын қабылдады.</a:t>
            </a:r>
          </a:p>
          <a:p>
            <a:pPr marL="708346" lvl="1" indent="-354173" algn="l">
              <a:lnSpc>
                <a:spcPts val="3904"/>
              </a:lnSpc>
              <a:buFont typeface="Arial"/>
              <a:buChar char="•"/>
            </a:pPr>
            <a:r>
              <a:rPr lang="en-US" sz="3280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Мемлекеттер мен ірі корпорациялар сияқты, Қазақстан да әлеуметтік-экономикалық салаға ЖИ енгізіп келеді.</a:t>
            </a:r>
          </a:p>
          <a:p>
            <a:pPr algn="l">
              <a:lnSpc>
                <a:spcPts val="3904"/>
              </a:lnSpc>
            </a:pPr>
            <a:endParaRPr lang="en-US" sz="3280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3904"/>
              </a:lnSpc>
            </a:pPr>
            <a:endParaRPr lang="en-US" sz="3280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2588D">
                <a:alpha val="100000"/>
              </a:srgbClr>
            </a:gs>
            <a:gs pos="100000">
              <a:srgbClr val="01070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93051" y="-1447370"/>
            <a:ext cx="2866408" cy="5152040"/>
          </a:xfrm>
          <a:custGeom>
            <a:avLst/>
            <a:gdLst/>
            <a:ahLst/>
            <a:cxnLst/>
            <a:rect l="l" t="t" r="r" b="b"/>
            <a:pathLst>
              <a:path w="2866408" h="5152040">
                <a:moveTo>
                  <a:pt x="0" y="0"/>
                </a:moveTo>
                <a:lnTo>
                  <a:pt x="2866408" y="0"/>
                </a:lnTo>
                <a:lnTo>
                  <a:pt x="2866408" y="5152041"/>
                </a:lnTo>
                <a:lnTo>
                  <a:pt x="0" y="51520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545605" y="7788610"/>
            <a:ext cx="2780027" cy="4996780"/>
          </a:xfrm>
          <a:custGeom>
            <a:avLst/>
            <a:gdLst/>
            <a:ahLst/>
            <a:cxnLst/>
            <a:rect l="l" t="t" r="r" b="b"/>
            <a:pathLst>
              <a:path w="2780027" h="4996780">
                <a:moveTo>
                  <a:pt x="0" y="0"/>
                </a:moveTo>
                <a:lnTo>
                  <a:pt x="2780027" y="0"/>
                </a:lnTo>
                <a:lnTo>
                  <a:pt x="2780027" y="4996780"/>
                </a:lnTo>
                <a:lnTo>
                  <a:pt x="0" y="4996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18837" y="2725369"/>
            <a:ext cx="7315200" cy="1064029"/>
          </a:xfrm>
          <a:custGeom>
            <a:avLst/>
            <a:gdLst/>
            <a:ahLst/>
            <a:cxnLst/>
            <a:rect l="l" t="t" r="r" b="b"/>
            <a:pathLst>
              <a:path w="7315200" h="1064029">
                <a:moveTo>
                  <a:pt x="0" y="0"/>
                </a:moveTo>
                <a:lnTo>
                  <a:pt x="7315200" y="0"/>
                </a:lnTo>
                <a:lnTo>
                  <a:pt x="7315200" y="1064029"/>
                </a:lnTo>
                <a:lnTo>
                  <a:pt x="0" y="1064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-4987"/>
            <a:ext cx="7545605" cy="10563848"/>
          </a:xfrm>
          <a:custGeom>
            <a:avLst/>
            <a:gdLst/>
            <a:ahLst/>
            <a:cxnLst/>
            <a:rect l="l" t="t" r="r" b="b"/>
            <a:pathLst>
              <a:path w="7545605" h="10563848">
                <a:moveTo>
                  <a:pt x="0" y="0"/>
                </a:moveTo>
                <a:lnTo>
                  <a:pt x="7545605" y="0"/>
                </a:lnTo>
                <a:lnTo>
                  <a:pt x="7545605" y="10563847"/>
                </a:lnTo>
                <a:lnTo>
                  <a:pt x="0" y="105638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668222" y="3443249"/>
            <a:ext cx="10619778" cy="3314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7"/>
              </a:lnSpc>
            </a:pPr>
            <a:endParaRPr/>
          </a:p>
          <a:p>
            <a:pPr algn="ctr">
              <a:lnSpc>
                <a:spcPts val="4287"/>
              </a:lnSpc>
            </a:pPr>
            <a:r>
              <a:rPr lang="en-US" sz="3603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«Қазақ тілінің тағдыры мен елдің бәсекеге қабілеттілігі цифрлық технологияларға байланысты»</a:t>
            </a:r>
          </a:p>
          <a:p>
            <a:pPr algn="ctr">
              <a:lnSpc>
                <a:spcPts val="4287"/>
              </a:lnSpc>
            </a:pPr>
            <a:endParaRPr lang="en-US" sz="3603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ctr">
              <a:lnSpc>
                <a:spcPts val="4287"/>
              </a:lnSpc>
            </a:pPr>
            <a:endParaRPr lang="en-US" sz="3603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275460" y="7083199"/>
            <a:ext cx="9967680" cy="437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6"/>
              </a:lnSpc>
            </a:pPr>
            <a:r>
              <a:rPr lang="en-US" sz="33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МЕМЛЕКЕТ БАСШЫСЫ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982723" y="7845760"/>
            <a:ext cx="11951967" cy="458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67"/>
              </a:lnSpc>
            </a:pPr>
            <a:r>
              <a:rPr lang="en-US" sz="3399">
                <a:solidFill>
                  <a:srgbClr val="86DAFF"/>
                </a:solidFill>
                <a:latin typeface="Anton"/>
                <a:ea typeface="Anton"/>
                <a:cs typeface="Anton"/>
                <a:sym typeface="Anton"/>
              </a:rPr>
              <a:t>ҚАСЫМ-ЖОМАРТ ТОҚАЕВ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2588D">
                <a:alpha val="100000"/>
              </a:srgbClr>
            </a:gs>
            <a:gs pos="100000">
              <a:srgbClr val="01070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97973" y="8351830"/>
            <a:ext cx="2289325" cy="4114800"/>
          </a:xfrm>
          <a:custGeom>
            <a:avLst/>
            <a:gdLst/>
            <a:ahLst/>
            <a:cxnLst/>
            <a:rect l="l" t="t" r="r" b="b"/>
            <a:pathLst>
              <a:path w="2289325" h="4114800">
                <a:moveTo>
                  <a:pt x="0" y="0"/>
                </a:moveTo>
                <a:lnTo>
                  <a:pt x="2289325" y="0"/>
                </a:lnTo>
                <a:lnTo>
                  <a:pt x="228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61199" y="-1045926"/>
            <a:ext cx="2289325" cy="4114800"/>
          </a:xfrm>
          <a:custGeom>
            <a:avLst/>
            <a:gdLst/>
            <a:ahLst/>
            <a:cxnLst/>
            <a:rect l="l" t="t" r="r" b="b"/>
            <a:pathLst>
              <a:path w="2289325" h="4114800">
                <a:moveTo>
                  <a:pt x="0" y="0"/>
                </a:moveTo>
                <a:lnTo>
                  <a:pt x="2289325" y="0"/>
                </a:lnTo>
                <a:lnTo>
                  <a:pt x="228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391787" y="1089271"/>
            <a:ext cx="7358373" cy="2035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6"/>
              </a:lnSpc>
            </a:pPr>
            <a:endParaRPr dirty="0"/>
          </a:p>
          <a:p>
            <a:pPr algn="l">
              <a:lnSpc>
                <a:spcPts val="4056"/>
              </a:lnSpc>
            </a:pPr>
            <a:r>
              <a:rPr lang="en-US" sz="3977" dirty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ҚАЗАҚ ТІЛІНІҢ ЦИФРЛЫҚ ДӘУІРІ </a:t>
            </a:r>
          </a:p>
          <a:p>
            <a:pPr algn="l">
              <a:lnSpc>
                <a:spcPts val="4056"/>
              </a:lnSpc>
            </a:pPr>
            <a:endParaRPr lang="en-US" sz="3977" dirty="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47189" y="5133975"/>
            <a:ext cx="470203" cy="29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42"/>
              </a:lnSpc>
            </a:pPr>
            <a:r>
              <a:rPr lang="en-US" sz="1899" b="1">
                <a:solidFill>
                  <a:srgbClr val="22588D"/>
                </a:solidFill>
                <a:latin typeface="Agrandir Bold"/>
                <a:ea typeface="Agrandir Bold"/>
                <a:cs typeface="Agrandir Bold"/>
                <a:sym typeface="Agrandir Bold"/>
              </a:rPr>
              <a:t>12</a:t>
            </a:r>
          </a:p>
        </p:txBody>
      </p:sp>
      <p:sp>
        <p:nvSpPr>
          <p:cNvPr id="7" name="Freeform 7"/>
          <p:cNvSpPr/>
          <p:nvPr/>
        </p:nvSpPr>
        <p:spPr>
          <a:xfrm>
            <a:off x="5365656" y="4837944"/>
            <a:ext cx="5904755" cy="1481557"/>
          </a:xfrm>
          <a:custGeom>
            <a:avLst/>
            <a:gdLst/>
            <a:ahLst/>
            <a:cxnLst/>
            <a:rect l="l" t="t" r="r" b="b"/>
            <a:pathLst>
              <a:path w="5904755" h="1481557">
                <a:moveTo>
                  <a:pt x="0" y="0"/>
                </a:moveTo>
                <a:lnTo>
                  <a:pt x="5904755" y="0"/>
                </a:lnTo>
                <a:lnTo>
                  <a:pt x="5904755" y="1481557"/>
                </a:lnTo>
                <a:lnTo>
                  <a:pt x="0" y="14815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226258" y="4995933"/>
            <a:ext cx="1069983" cy="1069983"/>
          </a:xfrm>
          <a:custGeom>
            <a:avLst/>
            <a:gdLst/>
            <a:ahLst/>
            <a:cxnLst/>
            <a:rect l="l" t="t" r="r" b="b"/>
            <a:pathLst>
              <a:path w="1069983" h="1069983">
                <a:moveTo>
                  <a:pt x="0" y="0"/>
                </a:moveTo>
                <a:lnTo>
                  <a:pt x="1069984" y="0"/>
                </a:lnTo>
                <a:lnTo>
                  <a:pt x="1069984" y="1069983"/>
                </a:lnTo>
                <a:lnTo>
                  <a:pt x="0" y="10699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65656" y="6463345"/>
            <a:ext cx="5765357" cy="1446581"/>
          </a:xfrm>
          <a:custGeom>
            <a:avLst/>
            <a:gdLst/>
            <a:ahLst/>
            <a:cxnLst/>
            <a:rect l="l" t="t" r="r" b="b"/>
            <a:pathLst>
              <a:path w="5765357" h="1446581">
                <a:moveTo>
                  <a:pt x="0" y="0"/>
                </a:moveTo>
                <a:lnTo>
                  <a:pt x="5765357" y="0"/>
                </a:lnTo>
                <a:lnTo>
                  <a:pt x="5765357" y="1446580"/>
                </a:lnTo>
                <a:lnTo>
                  <a:pt x="0" y="14465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226258" y="6621333"/>
            <a:ext cx="1069983" cy="1069983"/>
          </a:xfrm>
          <a:custGeom>
            <a:avLst/>
            <a:gdLst/>
            <a:ahLst/>
            <a:cxnLst/>
            <a:rect l="l" t="t" r="r" b="b"/>
            <a:pathLst>
              <a:path w="1069983" h="1069983">
                <a:moveTo>
                  <a:pt x="0" y="0"/>
                </a:moveTo>
                <a:lnTo>
                  <a:pt x="1069984" y="0"/>
                </a:lnTo>
                <a:lnTo>
                  <a:pt x="1069984" y="1069984"/>
                </a:lnTo>
                <a:lnTo>
                  <a:pt x="0" y="10699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582331" y="4935469"/>
            <a:ext cx="4235326" cy="150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2"/>
              </a:lnSpc>
            </a:pPr>
            <a:endParaRPr/>
          </a:p>
          <a:p>
            <a:pPr algn="l">
              <a:lnSpc>
                <a:spcPts val="1952"/>
              </a:lnSpc>
            </a:pPr>
            <a:r>
              <a:rPr lang="en-US" sz="1640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Тіл білімі институты (ТБИ) қазақ тілінің жасанды интеллект негізіндегі ғылыми базасын әзірледі.</a:t>
            </a:r>
          </a:p>
          <a:p>
            <a:pPr algn="l">
              <a:lnSpc>
                <a:spcPts val="1952"/>
              </a:lnSpc>
            </a:pPr>
            <a:endParaRPr lang="en-US" sz="1640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1952"/>
              </a:lnSpc>
            </a:pPr>
            <a:endParaRPr lang="en-US" sz="1640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592505" y="5236320"/>
            <a:ext cx="511963" cy="508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783" b="1">
                <a:solidFill>
                  <a:srgbClr val="22588D"/>
                </a:solidFill>
                <a:latin typeface="Agrandir Bold"/>
                <a:ea typeface="Agrandir Bold"/>
                <a:cs typeface="Agrandir Bold"/>
                <a:sym typeface="Agrandir Bold"/>
              </a:rPr>
              <a:t>1.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92505" y="6907171"/>
            <a:ext cx="511963" cy="508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783" b="1">
                <a:solidFill>
                  <a:srgbClr val="22588D"/>
                </a:solidFill>
                <a:latin typeface="Agrandir Bold"/>
                <a:ea typeface="Agrandir Bold"/>
                <a:cs typeface="Agrandir Bold"/>
                <a:sym typeface="Agrandir Bold"/>
              </a:rPr>
              <a:t>2.</a:t>
            </a:r>
          </a:p>
        </p:txBody>
      </p:sp>
      <p:sp>
        <p:nvSpPr>
          <p:cNvPr id="14" name="Freeform 14"/>
          <p:cNvSpPr/>
          <p:nvPr/>
        </p:nvSpPr>
        <p:spPr>
          <a:xfrm>
            <a:off x="11270411" y="4687169"/>
            <a:ext cx="5988889" cy="1502667"/>
          </a:xfrm>
          <a:custGeom>
            <a:avLst/>
            <a:gdLst/>
            <a:ahLst/>
            <a:cxnLst/>
            <a:rect l="l" t="t" r="r" b="b"/>
            <a:pathLst>
              <a:path w="5988889" h="1502667">
                <a:moveTo>
                  <a:pt x="0" y="0"/>
                </a:moveTo>
                <a:lnTo>
                  <a:pt x="5988889" y="0"/>
                </a:lnTo>
                <a:lnTo>
                  <a:pt x="5988889" y="1502666"/>
                </a:lnTo>
                <a:lnTo>
                  <a:pt x="0" y="1502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131013" y="4845158"/>
            <a:ext cx="1069983" cy="1069983"/>
          </a:xfrm>
          <a:custGeom>
            <a:avLst/>
            <a:gdLst/>
            <a:ahLst/>
            <a:cxnLst/>
            <a:rect l="l" t="t" r="r" b="b"/>
            <a:pathLst>
              <a:path w="1069983" h="1069983">
                <a:moveTo>
                  <a:pt x="0" y="0"/>
                </a:moveTo>
                <a:lnTo>
                  <a:pt x="1069984" y="0"/>
                </a:lnTo>
                <a:lnTo>
                  <a:pt x="1069984" y="1069983"/>
                </a:lnTo>
                <a:lnTo>
                  <a:pt x="0" y="10699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270411" y="6312569"/>
            <a:ext cx="5765357" cy="1446581"/>
          </a:xfrm>
          <a:custGeom>
            <a:avLst/>
            <a:gdLst/>
            <a:ahLst/>
            <a:cxnLst/>
            <a:rect l="l" t="t" r="r" b="b"/>
            <a:pathLst>
              <a:path w="5765357" h="1446581">
                <a:moveTo>
                  <a:pt x="0" y="0"/>
                </a:moveTo>
                <a:lnTo>
                  <a:pt x="5765358" y="0"/>
                </a:lnTo>
                <a:lnTo>
                  <a:pt x="5765358" y="1446581"/>
                </a:lnTo>
                <a:lnTo>
                  <a:pt x="0" y="14465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131013" y="6470558"/>
            <a:ext cx="1069983" cy="1069983"/>
          </a:xfrm>
          <a:custGeom>
            <a:avLst/>
            <a:gdLst/>
            <a:ahLst/>
            <a:cxnLst/>
            <a:rect l="l" t="t" r="r" b="b"/>
            <a:pathLst>
              <a:path w="1069983" h="1069983">
                <a:moveTo>
                  <a:pt x="0" y="0"/>
                </a:moveTo>
                <a:lnTo>
                  <a:pt x="1069984" y="0"/>
                </a:lnTo>
                <a:lnTo>
                  <a:pt x="1069984" y="1069983"/>
                </a:lnTo>
                <a:lnTo>
                  <a:pt x="0" y="10699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1497261" y="5085544"/>
            <a:ext cx="511963" cy="508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783" b="1">
                <a:solidFill>
                  <a:srgbClr val="22588D"/>
                </a:solidFill>
                <a:latin typeface="Agrandir Bold"/>
                <a:ea typeface="Agrandir Bold"/>
                <a:cs typeface="Agrandir Bold"/>
                <a:sym typeface="Agrandir Bold"/>
              </a:rPr>
              <a:t>3.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97261" y="6756395"/>
            <a:ext cx="511963" cy="508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783" b="1">
                <a:solidFill>
                  <a:srgbClr val="22588D"/>
                </a:solidFill>
                <a:latin typeface="Agrandir Bold"/>
                <a:ea typeface="Agrandir Bold"/>
                <a:cs typeface="Agrandir Bold"/>
                <a:sym typeface="Agrandir Bold"/>
              </a:rPr>
              <a:t>4.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97807" y="6357176"/>
            <a:ext cx="3710566" cy="135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1"/>
              </a:lnSpc>
            </a:pPr>
            <a:endParaRPr/>
          </a:p>
          <a:p>
            <a:pPr algn="ctr">
              <a:lnSpc>
                <a:spcPts val="1771"/>
              </a:lnSpc>
            </a:pPr>
            <a:r>
              <a:rPr lang="en-US" sz="1488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Корпус: грамматика, орфоэпия, сөздің шығу тегі, тарихи динамика, контексттер мен аудармалар.</a:t>
            </a:r>
          </a:p>
          <a:p>
            <a:pPr algn="ctr">
              <a:lnSpc>
                <a:spcPts val="1771"/>
              </a:lnSpc>
            </a:pPr>
            <a:endParaRPr lang="en-US" sz="1488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ctr">
              <a:lnSpc>
                <a:spcPts val="1771"/>
              </a:lnSpc>
            </a:pPr>
            <a:endParaRPr lang="en-US" sz="1488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10593344" y="2152193"/>
            <a:ext cx="7119492" cy="1944228"/>
            <a:chOff x="0" y="0"/>
            <a:chExt cx="1043079" cy="28484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43079" cy="284849"/>
            </a:xfrm>
            <a:custGeom>
              <a:avLst/>
              <a:gdLst/>
              <a:ahLst/>
              <a:cxnLst/>
              <a:rect l="l" t="t" r="r" b="b"/>
              <a:pathLst>
                <a:path w="1043079" h="284849">
                  <a:moveTo>
                    <a:pt x="25011" y="0"/>
                  </a:moveTo>
                  <a:lnTo>
                    <a:pt x="1018068" y="0"/>
                  </a:lnTo>
                  <a:cubicBezTo>
                    <a:pt x="1031881" y="0"/>
                    <a:pt x="1043079" y="11198"/>
                    <a:pt x="1043079" y="25011"/>
                  </a:cubicBezTo>
                  <a:lnTo>
                    <a:pt x="1043079" y="259839"/>
                  </a:lnTo>
                  <a:cubicBezTo>
                    <a:pt x="1043079" y="266472"/>
                    <a:pt x="1040444" y="272833"/>
                    <a:pt x="1035753" y="277524"/>
                  </a:cubicBezTo>
                  <a:cubicBezTo>
                    <a:pt x="1031063" y="282214"/>
                    <a:pt x="1024701" y="284849"/>
                    <a:pt x="1018068" y="284849"/>
                  </a:cubicBezTo>
                  <a:lnTo>
                    <a:pt x="25011" y="284849"/>
                  </a:lnTo>
                  <a:cubicBezTo>
                    <a:pt x="11198" y="284849"/>
                    <a:pt x="0" y="273652"/>
                    <a:pt x="0" y="259839"/>
                  </a:cubicBezTo>
                  <a:lnTo>
                    <a:pt x="0" y="25011"/>
                  </a:lnTo>
                  <a:cubicBezTo>
                    <a:pt x="0" y="11198"/>
                    <a:pt x="11198" y="0"/>
                    <a:pt x="25011" y="0"/>
                  </a:cubicBezTo>
                  <a:close/>
                </a:path>
              </a:pathLst>
            </a:custGeom>
            <a:blipFill>
              <a:blip r:embed="rId8"/>
              <a:stretch>
                <a:fillRect t="-46581" b="-46581"/>
              </a:stretch>
            </a:blipFill>
            <a:ln w="76200" cap="rnd">
              <a:gradFill>
                <a:gsLst>
                  <a:gs pos="0">
                    <a:srgbClr val="22588D">
                      <a:alpha val="100000"/>
                    </a:srgbClr>
                  </a:gs>
                  <a:gs pos="100000">
                    <a:srgbClr val="58AB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51939" y="3508554"/>
            <a:ext cx="3144598" cy="6222128"/>
            <a:chOff x="0" y="0"/>
            <a:chExt cx="2620010" cy="5184140"/>
          </a:xfrm>
        </p:grpSpPr>
        <p:sp>
          <p:nvSpPr>
            <p:cNvPr id="24" name="Freeform 24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gradFill rotWithShape="1">
              <a:gsLst>
                <a:gs pos="0">
                  <a:srgbClr val="22588D">
                    <a:alpha val="100000"/>
                  </a:srgbClr>
                </a:gs>
                <a:gs pos="100000">
                  <a:srgbClr val="01070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5" name="Freeform 25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9"/>
              <a:stretch>
                <a:fillRect l="-31263" r="-31263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  <p:sp>
        <p:nvSpPr>
          <p:cNvPr id="33" name="Freeform 33"/>
          <p:cNvSpPr/>
          <p:nvPr/>
        </p:nvSpPr>
        <p:spPr>
          <a:xfrm>
            <a:off x="-3410411" y="2762099"/>
            <a:ext cx="7315200" cy="1064029"/>
          </a:xfrm>
          <a:custGeom>
            <a:avLst/>
            <a:gdLst/>
            <a:ahLst/>
            <a:cxnLst/>
            <a:rect l="l" t="t" r="r" b="b"/>
            <a:pathLst>
              <a:path w="7315200" h="1064029">
                <a:moveTo>
                  <a:pt x="0" y="0"/>
                </a:moveTo>
                <a:lnTo>
                  <a:pt x="7315200" y="0"/>
                </a:lnTo>
                <a:lnTo>
                  <a:pt x="7315200" y="1064029"/>
                </a:lnTo>
                <a:lnTo>
                  <a:pt x="0" y="10640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6296242" y="6571993"/>
            <a:ext cx="4572654" cy="1337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5"/>
              </a:lnSpc>
            </a:pPr>
            <a:endParaRPr/>
          </a:p>
          <a:p>
            <a:pPr algn="ctr">
              <a:lnSpc>
                <a:spcPts val="2035"/>
              </a:lnSpc>
            </a:pPr>
            <a:r>
              <a:rPr lang="en-US" sz="1710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30-дан астам AI-әзірлеме, зерттеу мен цифрлық ресурс ұсынылған.</a:t>
            </a:r>
          </a:p>
          <a:p>
            <a:pPr algn="ctr">
              <a:lnSpc>
                <a:spcPts val="2035"/>
              </a:lnSpc>
            </a:pPr>
            <a:endParaRPr lang="en-US" sz="1710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ctr">
              <a:lnSpc>
                <a:spcPts val="2035"/>
              </a:lnSpc>
              <a:spcBef>
                <a:spcPct val="0"/>
              </a:spcBef>
            </a:pPr>
            <a:r>
              <a:rPr lang="en-US" sz="1710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927636" y="4790319"/>
            <a:ext cx="4858637" cy="139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7"/>
              </a:lnSpc>
              <a:spcBef>
                <a:spcPct val="0"/>
              </a:spcBef>
            </a:pPr>
            <a:r>
              <a:rPr lang="en-US" sz="1518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</a:p>
          <a:p>
            <a:pPr algn="ctr">
              <a:lnSpc>
                <a:spcPts val="1807"/>
              </a:lnSpc>
              <a:spcBef>
                <a:spcPct val="0"/>
              </a:spcBef>
            </a:pPr>
            <a:r>
              <a:rPr lang="en-US" sz="1518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Жоба негізі – Қазақ тілінің ұлттық корпусы (https://qazcorpus.kz/)</a:t>
            </a:r>
          </a:p>
          <a:p>
            <a:pPr algn="ctr">
              <a:lnSpc>
                <a:spcPts val="1807"/>
              </a:lnSpc>
              <a:spcBef>
                <a:spcPct val="0"/>
              </a:spcBef>
            </a:pPr>
            <a:r>
              <a:rPr lang="en-US" sz="1518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→ 17 ішкорпус, 70 млн сөзқолданыс.</a:t>
            </a:r>
          </a:p>
          <a:p>
            <a:pPr algn="ctr">
              <a:lnSpc>
                <a:spcPts val="1807"/>
              </a:lnSpc>
              <a:spcBef>
                <a:spcPct val="0"/>
              </a:spcBef>
            </a:pPr>
            <a:endParaRPr lang="en-US" sz="1518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ctr">
              <a:lnSpc>
                <a:spcPts val="1807"/>
              </a:lnSpc>
              <a:spcBef>
                <a:spcPct val="0"/>
              </a:spcBef>
            </a:pPr>
            <a:endParaRPr lang="en-US" sz="1518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2588D">
                <a:alpha val="100000"/>
              </a:srgbClr>
            </a:gs>
            <a:gs pos="100000">
              <a:srgbClr val="01070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35769" y="5143500"/>
            <a:ext cx="447063" cy="393415"/>
          </a:xfrm>
          <a:custGeom>
            <a:avLst/>
            <a:gdLst/>
            <a:ahLst/>
            <a:cxnLst/>
            <a:rect l="l" t="t" r="r" b="b"/>
            <a:pathLst>
              <a:path w="447063" h="393415">
                <a:moveTo>
                  <a:pt x="0" y="0"/>
                </a:moveTo>
                <a:lnTo>
                  <a:pt x="447062" y="0"/>
                </a:lnTo>
                <a:lnTo>
                  <a:pt x="447062" y="393415"/>
                </a:lnTo>
                <a:lnTo>
                  <a:pt x="0" y="393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71606" y="691072"/>
            <a:ext cx="8465624" cy="3098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2"/>
              </a:lnSpc>
            </a:pPr>
            <a:endParaRPr/>
          </a:p>
          <a:p>
            <a:pPr algn="l">
              <a:lnSpc>
                <a:spcPts val="4862"/>
              </a:lnSpc>
            </a:pPr>
            <a:r>
              <a:rPr lang="en-US" sz="4767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ҚАЗАҚ ТІЛІНІҢ ҰЛТТЫҚ КОРПУСЫНЫҢ ЕРЕКШЕЛІГІ</a:t>
            </a:r>
          </a:p>
          <a:p>
            <a:pPr algn="l">
              <a:lnSpc>
                <a:spcPts val="4862"/>
              </a:lnSpc>
            </a:pPr>
            <a:endParaRPr lang="en-US" sz="4767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  <a:p>
            <a:pPr algn="l">
              <a:lnSpc>
                <a:spcPts val="4862"/>
              </a:lnSpc>
            </a:pPr>
            <a:endParaRPr lang="en-US" sz="4767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7189" y="4588219"/>
            <a:ext cx="588102" cy="588102"/>
          </a:xfrm>
          <a:custGeom>
            <a:avLst/>
            <a:gdLst/>
            <a:ahLst/>
            <a:cxnLst/>
            <a:rect l="l" t="t" r="r" b="b"/>
            <a:pathLst>
              <a:path w="588102" h="588102">
                <a:moveTo>
                  <a:pt x="0" y="0"/>
                </a:moveTo>
                <a:lnTo>
                  <a:pt x="588101" y="0"/>
                </a:lnTo>
                <a:lnTo>
                  <a:pt x="588101" y="588102"/>
                </a:lnTo>
                <a:lnTo>
                  <a:pt x="0" y="58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254555" y="5718665"/>
            <a:ext cx="584406" cy="584406"/>
          </a:xfrm>
          <a:custGeom>
            <a:avLst/>
            <a:gdLst/>
            <a:ahLst/>
            <a:cxnLst/>
            <a:rect l="l" t="t" r="r" b="b"/>
            <a:pathLst>
              <a:path w="584406" h="584406">
                <a:moveTo>
                  <a:pt x="0" y="0"/>
                </a:moveTo>
                <a:lnTo>
                  <a:pt x="584406" y="0"/>
                </a:lnTo>
                <a:lnTo>
                  <a:pt x="584406" y="584406"/>
                </a:lnTo>
                <a:lnTo>
                  <a:pt x="0" y="584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76167" y="6845996"/>
            <a:ext cx="530146" cy="530146"/>
          </a:xfrm>
          <a:custGeom>
            <a:avLst/>
            <a:gdLst/>
            <a:ahLst/>
            <a:cxnLst/>
            <a:rect l="l" t="t" r="r" b="b"/>
            <a:pathLst>
              <a:path w="530146" h="530146">
                <a:moveTo>
                  <a:pt x="0" y="0"/>
                </a:moveTo>
                <a:lnTo>
                  <a:pt x="530145" y="0"/>
                </a:lnTo>
                <a:lnTo>
                  <a:pt x="530145" y="530146"/>
                </a:lnTo>
                <a:lnTo>
                  <a:pt x="0" y="530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1685" y="8004792"/>
            <a:ext cx="530146" cy="530146"/>
          </a:xfrm>
          <a:custGeom>
            <a:avLst/>
            <a:gdLst/>
            <a:ahLst/>
            <a:cxnLst/>
            <a:rect l="l" t="t" r="r" b="b"/>
            <a:pathLst>
              <a:path w="530146" h="530146">
                <a:moveTo>
                  <a:pt x="0" y="0"/>
                </a:moveTo>
                <a:lnTo>
                  <a:pt x="530146" y="0"/>
                </a:lnTo>
                <a:lnTo>
                  <a:pt x="530146" y="530146"/>
                </a:lnTo>
                <a:lnTo>
                  <a:pt x="0" y="530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16755600" y="1306990"/>
            <a:ext cx="1901321" cy="3417407"/>
          </a:xfrm>
          <a:custGeom>
            <a:avLst/>
            <a:gdLst/>
            <a:ahLst/>
            <a:cxnLst/>
            <a:rect l="l" t="t" r="r" b="b"/>
            <a:pathLst>
              <a:path w="1901321" h="3417407">
                <a:moveTo>
                  <a:pt x="0" y="0"/>
                </a:moveTo>
                <a:lnTo>
                  <a:pt x="1901321" y="0"/>
                </a:lnTo>
                <a:lnTo>
                  <a:pt x="1901321" y="3417407"/>
                </a:lnTo>
                <a:lnTo>
                  <a:pt x="0" y="34174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00000">
            <a:off x="12093922" y="8121567"/>
            <a:ext cx="1901321" cy="3417407"/>
          </a:xfrm>
          <a:custGeom>
            <a:avLst/>
            <a:gdLst/>
            <a:ahLst/>
            <a:cxnLst/>
            <a:rect l="l" t="t" r="r" b="b"/>
            <a:pathLst>
              <a:path w="1901321" h="3417407">
                <a:moveTo>
                  <a:pt x="0" y="0"/>
                </a:moveTo>
                <a:lnTo>
                  <a:pt x="1901321" y="0"/>
                </a:lnTo>
                <a:lnTo>
                  <a:pt x="1901321" y="3417406"/>
                </a:lnTo>
                <a:lnTo>
                  <a:pt x="0" y="34174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50710" y="1864586"/>
            <a:ext cx="5522690" cy="6250714"/>
          </a:xfrm>
          <a:custGeom>
            <a:avLst/>
            <a:gdLst/>
            <a:ahLst/>
            <a:cxnLst/>
            <a:rect l="l" t="t" r="r" b="b"/>
            <a:pathLst>
              <a:path w="5522690" h="6250714">
                <a:moveTo>
                  <a:pt x="0" y="0"/>
                </a:moveTo>
                <a:lnTo>
                  <a:pt x="5522690" y="0"/>
                </a:lnTo>
                <a:lnTo>
                  <a:pt x="5522690" y="6250714"/>
                </a:lnTo>
                <a:lnTo>
                  <a:pt x="0" y="62507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47189" y="5133975"/>
            <a:ext cx="470203" cy="29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42"/>
              </a:lnSpc>
            </a:pPr>
            <a:r>
              <a:rPr lang="en-US" sz="1899" b="1">
                <a:solidFill>
                  <a:srgbClr val="22588D"/>
                </a:solidFill>
                <a:latin typeface="Agrandir Bold"/>
                <a:ea typeface="Agrandir Bold"/>
                <a:cs typeface="Agrandir Bold"/>
                <a:sym typeface="Agrandir Bold"/>
              </a:rPr>
              <a:t>13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698791" y="2747391"/>
            <a:ext cx="12034670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31"/>
              </a:lnSpc>
              <a:spcBef>
                <a:spcPct val="0"/>
              </a:spcBef>
            </a:pPr>
            <a:r>
              <a:rPr lang="en-US" sz="279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Корпус</a:t>
            </a:r>
            <a:r>
              <a:rPr lang="en-US" sz="279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— </a:t>
            </a:r>
            <a:r>
              <a:rPr lang="en-US" sz="279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тіл</a:t>
            </a:r>
            <a:r>
              <a:rPr lang="en-US" sz="279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үйренушілер</a:t>
            </a:r>
            <a:r>
              <a:rPr lang="en-US" sz="279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мен</a:t>
            </a:r>
            <a:r>
              <a:rPr lang="en-US" sz="279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зерттеушілердің</a:t>
            </a:r>
            <a:r>
              <a:rPr lang="en-US" sz="279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«</a:t>
            </a:r>
            <a:r>
              <a:rPr lang="en-US" sz="279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микроскопы</a:t>
            </a:r>
            <a:r>
              <a:rPr lang="en-US" sz="279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»</a:t>
            </a:r>
          </a:p>
          <a:p>
            <a:pPr algn="ctr">
              <a:lnSpc>
                <a:spcPts val="3331"/>
              </a:lnSpc>
              <a:spcBef>
                <a:spcPct val="0"/>
              </a:spcBef>
            </a:pPr>
            <a:endParaRPr lang="en-US" sz="2799" dirty="0">
              <a:solidFill>
                <a:srgbClr val="FFFFF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ctr">
              <a:lnSpc>
                <a:spcPts val="3331"/>
              </a:lnSpc>
              <a:spcBef>
                <a:spcPct val="0"/>
              </a:spcBef>
            </a:pPr>
            <a:endParaRPr lang="en-US" sz="2799" dirty="0">
              <a:solidFill>
                <a:srgbClr val="FFFFF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-936134" y="3760900"/>
            <a:ext cx="5888611" cy="1018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5"/>
              </a:lnSpc>
              <a:spcBef>
                <a:spcPct val="0"/>
              </a:spcBef>
            </a:pPr>
            <a:r>
              <a:rPr lang="en-US" sz="2113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 17 ішкорпустан тұрады.</a:t>
            </a:r>
          </a:p>
          <a:p>
            <a:pPr algn="ctr">
              <a:lnSpc>
                <a:spcPts val="2515"/>
              </a:lnSpc>
              <a:spcBef>
                <a:spcPct val="0"/>
              </a:spcBef>
            </a:pPr>
            <a:endParaRPr lang="en-US" sz="2113">
              <a:solidFill>
                <a:srgbClr val="FFFFF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ctr">
              <a:lnSpc>
                <a:spcPts val="2515"/>
              </a:lnSpc>
              <a:spcBef>
                <a:spcPct val="0"/>
              </a:spcBef>
            </a:pPr>
            <a:endParaRPr lang="en-US" sz="2113">
              <a:solidFill>
                <a:srgbClr val="FFFFF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28700" y="4290374"/>
            <a:ext cx="7304239" cy="1240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</a:p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Мәдени-репрезентативті ішкорпус – ұлттық құндылықтар атауы, бейне және суреттері бар ноу-хау.</a:t>
            </a:r>
          </a:p>
          <a:p>
            <a:pPr algn="l">
              <a:lnSpc>
                <a:spcPts val="2380"/>
              </a:lnSpc>
              <a:spcBef>
                <a:spcPct val="0"/>
              </a:spcBef>
            </a:pPr>
            <a:endParaRPr lang="en-US" sz="2000">
              <a:solidFill>
                <a:srgbClr val="FFFFF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28700" y="5697103"/>
            <a:ext cx="7846694" cy="1631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10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Тарихи ішкорпус – XII–XIX ғғ. қолжазбалар, транскрипция, аударма және түпнұсқа нұсқасы.</a:t>
            </a:r>
          </a:p>
          <a:p>
            <a:pPr algn="l">
              <a:lnSpc>
                <a:spcPts val="2499"/>
              </a:lnSpc>
            </a:pPr>
            <a:endParaRPr lang="en-US" sz="2100">
              <a:solidFill>
                <a:srgbClr val="FFFFF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2499"/>
              </a:lnSpc>
            </a:pPr>
            <a:endParaRPr lang="en-US" sz="2100">
              <a:solidFill>
                <a:srgbClr val="FFFFF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2499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6937437"/>
            <a:ext cx="6768405" cy="688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Орхон жазуларының нұсқасын қосу жоспарлануда.</a:t>
            </a:r>
          </a:p>
          <a:p>
            <a:pPr algn="ctr">
              <a:lnSpc>
                <a:spcPts val="2499"/>
              </a:lnSpc>
              <a:spcBef>
                <a:spcPct val="0"/>
              </a:spcBef>
            </a:pPr>
            <a:endParaRPr lang="en-US" sz="2100">
              <a:solidFill>
                <a:srgbClr val="FFFFF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28700" y="8063807"/>
            <a:ext cx="8303865" cy="354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Әр шығарманың авторы, дәуірі, графикасы және стилі көрсетіледі.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2588D">
                <a:alpha val="100000"/>
              </a:srgbClr>
            </a:gs>
            <a:gs pos="100000">
              <a:srgbClr val="01070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35769" y="5143500"/>
            <a:ext cx="447063" cy="393415"/>
          </a:xfrm>
          <a:custGeom>
            <a:avLst/>
            <a:gdLst/>
            <a:ahLst/>
            <a:cxnLst/>
            <a:rect l="l" t="t" r="r" b="b"/>
            <a:pathLst>
              <a:path w="447063" h="393415">
                <a:moveTo>
                  <a:pt x="0" y="0"/>
                </a:moveTo>
                <a:lnTo>
                  <a:pt x="447062" y="0"/>
                </a:lnTo>
                <a:lnTo>
                  <a:pt x="447062" y="393415"/>
                </a:lnTo>
                <a:lnTo>
                  <a:pt x="0" y="393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16755600" y="1306990"/>
            <a:ext cx="1901321" cy="3417407"/>
          </a:xfrm>
          <a:custGeom>
            <a:avLst/>
            <a:gdLst/>
            <a:ahLst/>
            <a:cxnLst/>
            <a:rect l="l" t="t" r="r" b="b"/>
            <a:pathLst>
              <a:path w="1901321" h="3417407">
                <a:moveTo>
                  <a:pt x="0" y="0"/>
                </a:moveTo>
                <a:lnTo>
                  <a:pt x="1901321" y="0"/>
                </a:lnTo>
                <a:lnTo>
                  <a:pt x="1901321" y="3417407"/>
                </a:lnTo>
                <a:lnTo>
                  <a:pt x="0" y="34174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2093922" y="8121567"/>
            <a:ext cx="1901321" cy="3417407"/>
          </a:xfrm>
          <a:custGeom>
            <a:avLst/>
            <a:gdLst/>
            <a:ahLst/>
            <a:cxnLst/>
            <a:rect l="l" t="t" r="r" b="b"/>
            <a:pathLst>
              <a:path w="1901321" h="3417407">
                <a:moveTo>
                  <a:pt x="0" y="0"/>
                </a:moveTo>
                <a:lnTo>
                  <a:pt x="1901321" y="0"/>
                </a:lnTo>
                <a:lnTo>
                  <a:pt x="1901321" y="3417406"/>
                </a:lnTo>
                <a:lnTo>
                  <a:pt x="0" y="3417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603304" y="414959"/>
            <a:ext cx="5875213" cy="9457083"/>
          </a:xfrm>
          <a:custGeom>
            <a:avLst/>
            <a:gdLst/>
            <a:ahLst/>
            <a:cxnLst/>
            <a:rect l="l" t="t" r="r" b="b"/>
            <a:pathLst>
              <a:path w="5875213" h="9457083">
                <a:moveTo>
                  <a:pt x="0" y="0"/>
                </a:moveTo>
                <a:lnTo>
                  <a:pt x="5875213" y="0"/>
                </a:lnTo>
                <a:lnTo>
                  <a:pt x="5875213" y="9457082"/>
                </a:lnTo>
                <a:lnTo>
                  <a:pt x="0" y="94570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6277" y="7214853"/>
            <a:ext cx="2941723" cy="3329513"/>
          </a:xfrm>
          <a:custGeom>
            <a:avLst/>
            <a:gdLst/>
            <a:ahLst/>
            <a:cxnLst/>
            <a:rect l="l" t="t" r="r" b="b"/>
            <a:pathLst>
              <a:path w="2941723" h="3329513">
                <a:moveTo>
                  <a:pt x="0" y="0"/>
                </a:moveTo>
                <a:lnTo>
                  <a:pt x="2941723" y="0"/>
                </a:lnTo>
                <a:lnTo>
                  <a:pt x="2941723" y="3329513"/>
                </a:lnTo>
                <a:lnTo>
                  <a:pt x="0" y="3329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67100" y="801821"/>
            <a:ext cx="7678388" cy="2110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5352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МЫСАЛЫ: МӘДЕНИ РЕПРЕЗЕНТАТИВТІ ІШКОРПУС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7189" y="5133975"/>
            <a:ext cx="470203" cy="29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42"/>
              </a:lnSpc>
            </a:pPr>
            <a:r>
              <a:rPr lang="en-US" sz="1899" b="1">
                <a:solidFill>
                  <a:srgbClr val="22588D"/>
                </a:solidFill>
                <a:latin typeface="Agrandir Bold"/>
                <a:ea typeface="Agrandir Bold"/>
                <a:cs typeface="Agrandir Bold"/>
                <a:sym typeface="Agrandir Bold"/>
              </a:rPr>
              <a:t>13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7100" y="2968068"/>
            <a:ext cx="8410279" cy="671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en-US" sz="1814" b="1" i="1">
                <a:solidFill>
                  <a:srgbClr val="FFFFFF"/>
                </a:solidFill>
                <a:latin typeface="Agrandir Bold Italics"/>
                <a:ea typeface="Agrandir Bold Italics"/>
                <a:cs typeface="Agrandir Bold Italics"/>
                <a:sym typeface="Agrandir Bold Italics"/>
              </a:rPr>
              <a:t>Сөз</a:t>
            </a:r>
            <a:r>
              <a:rPr lang="en-US" sz="1814" b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: Білезік</a:t>
            </a:r>
          </a:p>
          <a:p>
            <a:pPr algn="l">
              <a:lnSpc>
                <a:spcPts val="2159"/>
              </a:lnSpc>
            </a:pPr>
            <a:r>
              <a:rPr lang="en-US" sz="1814" b="1" i="1">
                <a:solidFill>
                  <a:srgbClr val="FFFFFF"/>
                </a:solidFill>
                <a:latin typeface="Agrandir Bold Italics"/>
                <a:ea typeface="Agrandir Bold Italics"/>
                <a:cs typeface="Agrandir Bold Italics"/>
                <a:sym typeface="Agrandir Bold Italics"/>
              </a:rPr>
              <a:t>Мәдени-тақырыптық топ</a:t>
            </a:r>
            <a:r>
              <a:rPr lang="en-US" sz="1814" b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: Зергерлік атаулар</a:t>
            </a:r>
          </a:p>
          <a:p>
            <a:pPr algn="l">
              <a:lnSpc>
                <a:spcPts val="2159"/>
              </a:lnSpc>
            </a:pPr>
            <a:r>
              <a:rPr lang="en-US" sz="1814" b="1" i="1">
                <a:solidFill>
                  <a:srgbClr val="FFFFFF"/>
                </a:solidFill>
                <a:latin typeface="Agrandir Bold Italics"/>
                <a:ea typeface="Agrandir Bold Italics"/>
                <a:cs typeface="Agrandir Bold Italics"/>
                <a:sym typeface="Agrandir Bold Italics"/>
              </a:rPr>
              <a:t>Сөз табы</a:t>
            </a:r>
            <a:r>
              <a:rPr lang="en-US" sz="1814" b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: зат есім</a:t>
            </a:r>
          </a:p>
          <a:p>
            <a:pPr algn="l">
              <a:lnSpc>
                <a:spcPts val="2159"/>
              </a:lnSpc>
            </a:pPr>
            <a:r>
              <a:rPr lang="en-US" sz="1814" b="1" i="1">
                <a:solidFill>
                  <a:srgbClr val="FFFFFF"/>
                </a:solidFill>
                <a:latin typeface="Agrandir Bold Italics"/>
                <a:ea typeface="Agrandir Bold Italics"/>
                <a:cs typeface="Agrandir Bold Italics"/>
                <a:sym typeface="Agrandir Bold Italics"/>
              </a:rPr>
              <a:t>Микротоп</a:t>
            </a:r>
            <a:r>
              <a:rPr lang="en-US" sz="1814" b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: зергерлік</a:t>
            </a:r>
          </a:p>
          <a:p>
            <a:pPr algn="l">
              <a:lnSpc>
                <a:spcPts val="2159"/>
              </a:lnSpc>
            </a:pPr>
            <a:r>
              <a:rPr lang="en-US" sz="1814" b="1" i="1">
                <a:solidFill>
                  <a:srgbClr val="FFFFFF"/>
                </a:solidFill>
                <a:latin typeface="Agrandir Bold Italics"/>
                <a:ea typeface="Agrandir Bold Italics"/>
                <a:cs typeface="Agrandir Bold Italics"/>
                <a:sym typeface="Agrandir Bold Italics"/>
              </a:rPr>
              <a:t>Лексикалық мағына</a:t>
            </a:r>
            <a:r>
              <a:rPr lang="en-US" sz="1814" b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: Білекке тағылатын әшекейлі, сәндік бұйым. </a:t>
            </a:r>
          </a:p>
          <a:p>
            <a:pPr algn="l">
              <a:lnSpc>
                <a:spcPts val="2159"/>
              </a:lnSpc>
            </a:pPr>
            <a:r>
              <a:rPr lang="en-US" sz="1814" b="1" i="1">
                <a:solidFill>
                  <a:srgbClr val="FFFFFF"/>
                </a:solidFill>
                <a:latin typeface="Agrandir Bold Italics"/>
                <a:ea typeface="Agrandir Bold Italics"/>
                <a:cs typeface="Agrandir Bold Italics"/>
                <a:sym typeface="Agrandir Bold Italics"/>
              </a:rPr>
              <a:t>Мәдени-семантикалық мағына</a:t>
            </a:r>
            <a:r>
              <a:rPr lang="en-US" sz="1814" b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: Білезік сөзі білек және жүзік сөздерінің кірігуінен туындаған. Білезіктердің үлкен-кішілігі, ауыр-жеңілдігі, жасалу материалы адамның қалауынша жасалады. Сәндік қызметінен басқа білезіктің түрлері мен оны қолданудың алуан түрлі мән-мағынасы болған. Мәселен, қарала білезікті көбінесе орта жастағы және егде тартқан әйелдер салған. Құрамында жезі бар жұмыр білезіктерді бастың сақинасы ұстаған кезде көмегі тиеді деп санаған; кәделікке жүрген. Баланы бесікке салған әйелдерге, тойда өлең айтқандарға сыйлық ретінде берілген. Асыл бұйымдардың бірі ретінде қыз жасауының құрамына енген. Көне наным-сенім бойынша баласы тұрмай жүрген ата-аналар баласының қолына және аяғына «Темірдей мықты болсын» деп күміс білезік салғаны туралы этнографиялық деректер кездеседі. Сал-серілер атының аяғына күміс білезік салған. Бұрынғы тұрмыста білезіктер сәндік, кәделік, тұрмыстық, тұмарлық қызмет атқарып, адамның әлеуметтік, экономикалық дәрежесін аңғартып тұратын зергерлік бұйым болды.</a:t>
            </a:r>
          </a:p>
          <a:p>
            <a:pPr algn="l">
              <a:lnSpc>
                <a:spcPts val="2159"/>
              </a:lnSpc>
            </a:pPr>
            <a:r>
              <a:rPr lang="en-US" sz="1814" b="1" i="1">
                <a:solidFill>
                  <a:srgbClr val="86DAFF"/>
                </a:solidFill>
                <a:latin typeface="Agrandir Bold Italics"/>
                <a:ea typeface="Agrandir Bold Italics"/>
                <a:cs typeface="Agrandir Bold Italics"/>
                <a:sym typeface="Agrandir Bold Italics"/>
              </a:rPr>
              <a:t>Осы сөздің суреті мен бейнесін де көруге болады.</a:t>
            </a:r>
          </a:p>
          <a:p>
            <a:pPr algn="l">
              <a:lnSpc>
                <a:spcPts val="2159"/>
              </a:lnSpc>
            </a:pPr>
            <a:endParaRPr lang="en-US" sz="1814" b="1" i="1">
              <a:solidFill>
                <a:srgbClr val="86DAFF"/>
              </a:solidFill>
              <a:latin typeface="Agrandir Bold Italics"/>
              <a:ea typeface="Agrandir Bold Italics"/>
              <a:cs typeface="Agrandir Bold Italics"/>
              <a:sym typeface="Agrandir Bold Italics"/>
            </a:endParaRPr>
          </a:p>
          <a:p>
            <a:pPr algn="l">
              <a:lnSpc>
                <a:spcPts val="2159"/>
              </a:lnSpc>
              <a:spcBef>
                <a:spcPct val="0"/>
              </a:spcBef>
            </a:pPr>
            <a:endParaRPr lang="en-US" sz="1814" b="1" i="1">
              <a:solidFill>
                <a:srgbClr val="86DAFF"/>
              </a:solidFill>
              <a:latin typeface="Agrandir Bold Italics"/>
              <a:ea typeface="Agrandir Bold Italics"/>
              <a:cs typeface="Agrandir Bold Italics"/>
              <a:sym typeface="Agrandir Bold Itali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2588D">
                <a:alpha val="100000"/>
              </a:srgbClr>
            </a:gs>
            <a:gs pos="100000">
              <a:srgbClr val="01070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5963" y="188167"/>
            <a:ext cx="2866408" cy="5152040"/>
          </a:xfrm>
          <a:custGeom>
            <a:avLst/>
            <a:gdLst/>
            <a:ahLst/>
            <a:cxnLst/>
            <a:rect l="l" t="t" r="r" b="b"/>
            <a:pathLst>
              <a:path w="2866408" h="5152040">
                <a:moveTo>
                  <a:pt x="0" y="0"/>
                </a:moveTo>
                <a:lnTo>
                  <a:pt x="2866408" y="0"/>
                </a:lnTo>
                <a:lnTo>
                  <a:pt x="2866408" y="5152041"/>
                </a:lnTo>
                <a:lnTo>
                  <a:pt x="0" y="51520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55332" y="7035564"/>
            <a:ext cx="2780027" cy="4996780"/>
          </a:xfrm>
          <a:custGeom>
            <a:avLst/>
            <a:gdLst/>
            <a:ahLst/>
            <a:cxnLst/>
            <a:rect l="l" t="t" r="r" b="b"/>
            <a:pathLst>
              <a:path w="2780027" h="4996780">
                <a:moveTo>
                  <a:pt x="0" y="0"/>
                </a:moveTo>
                <a:lnTo>
                  <a:pt x="2780027" y="0"/>
                </a:lnTo>
                <a:lnTo>
                  <a:pt x="2780027" y="4996780"/>
                </a:lnTo>
                <a:lnTo>
                  <a:pt x="0" y="4996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1028700"/>
            <a:ext cx="7780972" cy="7780972"/>
            <a:chOff x="0" y="0"/>
            <a:chExt cx="14840029" cy="14840029"/>
          </a:xfrm>
        </p:grpSpPr>
        <p:sp>
          <p:nvSpPr>
            <p:cNvPr id="5" name="Freeform 5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gradFill rotWithShape="1">
              <a:gsLst>
                <a:gs pos="0">
                  <a:srgbClr val="22588D">
                    <a:alpha val="100000"/>
                  </a:srgbClr>
                </a:gs>
                <a:gs pos="100000">
                  <a:srgbClr val="58AB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" name="Freeform 6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4"/>
              <a:stretch>
                <a:fillRect l="-24712" r="-2471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5318837" y="2725369"/>
            <a:ext cx="7315200" cy="1064029"/>
          </a:xfrm>
          <a:custGeom>
            <a:avLst/>
            <a:gdLst/>
            <a:ahLst/>
            <a:cxnLst/>
            <a:rect l="l" t="t" r="r" b="b"/>
            <a:pathLst>
              <a:path w="7315200" h="1064029">
                <a:moveTo>
                  <a:pt x="0" y="0"/>
                </a:moveTo>
                <a:lnTo>
                  <a:pt x="7315200" y="0"/>
                </a:lnTo>
                <a:lnTo>
                  <a:pt x="7315200" y="1064029"/>
                </a:lnTo>
                <a:lnTo>
                  <a:pt x="0" y="1064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035359" y="3705849"/>
            <a:ext cx="8470031" cy="6581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endParaRPr/>
          </a:p>
          <a:p>
            <a:pPr marL="620477" lvl="1" indent="-310239" algn="l">
              <a:lnSpc>
                <a:spcPts val="3419"/>
              </a:lnSpc>
              <a:buFont typeface="Arial"/>
              <a:buChar char="•"/>
            </a:pPr>
            <a:r>
              <a:rPr lang="en-US" sz="2873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Ауызша ішкорпус – 1,5 млн сөзқолданыс: қазақтың дұрыс айтылымы, сөз сазы, орфоэпиясы.</a:t>
            </a:r>
          </a:p>
          <a:p>
            <a:pPr marL="620477" lvl="1" indent="-310239" algn="l">
              <a:lnSpc>
                <a:spcPts val="3419"/>
              </a:lnSpc>
              <a:buFont typeface="Arial"/>
              <a:buChar char="•"/>
            </a:pPr>
            <a:r>
              <a:rPr lang="en-US" sz="2873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→ Қазақтың табиғи сөйлеу үлгілері, жастар тілі, жергілікті диалектілер.</a:t>
            </a:r>
          </a:p>
          <a:p>
            <a:pPr marL="620477" lvl="1" indent="-310239" algn="l">
              <a:lnSpc>
                <a:spcPts val="3419"/>
              </a:lnSpc>
              <a:buFont typeface="Arial"/>
              <a:buChar char="•"/>
            </a:pPr>
            <a:r>
              <a:rPr lang="en-US" sz="2873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Алты тілді параллель ішкорпус – қазақ, ағылшын, түрік, өзбек, әзербайжан, ұйғыр тілдері.</a:t>
            </a:r>
          </a:p>
          <a:p>
            <a:pPr marL="620477" lvl="1" indent="-310239" algn="l">
              <a:lnSpc>
                <a:spcPts val="3419"/>
              </a:lnSpc>
              <a:buFont typeface="Arial"/>
              <a:buChar char="•"/>
            </a:pPr>
            <a:r>
              <a:rPr lang="en-US" sz="2873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→ Материалдар CNN, BBC, Нобель лауреаттары, классикалық әдебиеттен.</a:t>
            </a:r>
          </a:p>
          <a:p>
            <a:pPr marL="620477" lvl="1" indent="-310239" algn="l">
              <a:lnSpc>
                <a:spcPts val="3419"/>
              </a:lnSpc>
              <a:buFont typeface="Arial"/>
              <a:buChar char="•"/>
            </a:pPr>
            <a:r>
              <a:rPr lang="en-US" sz="2873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→ Оксфордтағы қазақ тілі курстарына қолдау.</a:t>
            </a:r>
          </a:p>
          <a:p>
            <a:pPr algn="l">
              <a:lnSpc>
                <a:spcPts val="3419"/>
              </a:lnSpc>
            </a:pPr>
            <a:endParaRPr lang="en-US" sz="2873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3419"/>
              </a:lnSpc>
            </a:pPr>
            <a:endParaRPr lang="en-US" sz="2873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320320" y="827970"/>
            <a:ext cx="9967680" cy="3291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29"/>
              </a:lnSpc>
            </a:pPr>
            <a:r>
              <a:rPr lang="en-US" sz="630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АУЫЗША ЖӘНЕ ПАРАЛЛЕЛЬ ІШКОРПУСТАР</a:t>
            </a:r>
          </a:p>
          <a:p>
            <a:pPr algn="l">
              <a:lnSpc>
                <a:spcPts val="6429"/>
              </a:lnSpc>
            </a:pPr>
            <a:endParaRPr lang="en-US" sz="6303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2588D">
                <a:alpha val="100000"/>
              </a:srgbClr>
            </a:gs>
            <a:gs pos="100000">
              <a:srgbClr val="01070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35769" y="5143500"/>
            <a:ext cx="447063" cy="393415"/>
          </a:xfrm>
          <a:custGeom>
            <a:avLst/>
            <a:gdLst/>
            <a:ahLst/>
            <a:cxnLst/>
            <a:rect l="l" t="t" r="r" b="b"/>
            <a:pathLst>
              <a:path w="447063" h="393415">
                <a:moveTo>
                  <a:pt x="0" y="0"/>
                </a:moveTo>
                <a:lnTo>
                  <a:pt x="447062" y="0"/>
                </a:lnTo>
                <a:lnTo>
                  <a:pt x="447062" y="393415"/>
                </a:lnTo>
                <a:lnTo>
                  <a:pt x="0" y="393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99742" y="7796907"/>
            <a:ext cx="2289325" cy="4114800"/>
          </a:xfrm>
          <a:custGeom>
            <a:avLst/>
            <a:gdLst/>
            <a:ahLst/>
            <a:cxnLst/>
            <a:rect l="l" t="t" r="r" b="b"/>
            <a:pathLst>
              <a:path w="2289325" h="4114800">
                <a:moveTo>
                  <a:pt x="0" y="0"/>
                </a:moveTo>
                <a:lnTo>
                  <a:pt x="2289325" y="0"/>
                </a:lnTo>
                <a:lnTo>
                  <a:pt x="228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92212" y="-809602"/>
            <a:ext cx="2289325" cy="4114800"/>
          </a:xfrm>
          <a:custGeom>
            <a:avLst/>
            <a:gdLst/>
            <a:ahLst/>
            <a:cxnLst/>
            <a:rect l="l" t="t" r="r" b="b"/>
            <a:pathLst>
              <a:path w="2289325" h="4114800">
                <a:moveTo>
                  <a:pt x="0" y="0"/>
                </a:moveTo>
                <a:lnTo>
                  <a:pt x="2289325" y="0"/>
                </a:lnTo>
                <a:lnTo>
                  <a:pt x="228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514912" y="1205986"/>
            <a:ext cx="4178785" cy="8268444"/>
            <a:chOff x="0" y="0"/>
            <a:chExt cx="2620010" cy="5184140"/>
          </a:xfrm>
        </p:grpSpPr>
        <p:sp>
          <p:nvSpPr>
            <p:cNvPr id="6" name="Freeform 6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gradFill rotWithShape="1">
              <a:gsLst>
                <a:gs pos="0">
                  <a:srgbClr val="22588D">
                    <a:alpha val="100000"/>
                  </a:srgbClr>
                </a:gs>
                <a:gs pos="100000">
                  <a:srgbClr val="01070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Freeform 7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6"/>
              <a:stretch>
                <a:fillRect l="-10947" r="-1094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498554" y="3552917"/>
            <a:ext cx="530146" cy="530146"/>
          </a:xfrm>
          <a:custGeom>
            <a:avLst/>
            <a:gdLst/>
            <a:ahLst/>
            <a:cxnLst/>
            <a:rect l="l" t="t" r="r" b="b"/>
            <a:pathLst>
              <a:path w="530146" h="530146">
                <a:moveTo>
                  <a:pt x="0" y="0"/>
                </a:moveTo>
                <a:lnTo>
                  <a:pt x="530146" y="0"/>
                </a:lnTo>
                <a:lnTo>
                  <a:pt x="530146" y="530146"/>
                </a:lnTo>
                <a:lnTo>
                  <a:pt x="0" y="530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168175" y="727507"/>
            <a:ext cx="9868700" cy="2981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27"/>
              </a:lnSpc>
            </a:pPr>
            <a:endParaRPr dirty="0"/>
          </a:p>
          <a:p>
            <a:pPr algn="l">
              <a:lnSpc>
                <a:spcPts val="5827"/>
              </a:lnSpc>
            </a:pPr>
            <a:r>
              <a:rPr lang="en-US" sz="5713" dirty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 ЦИФРЛЫҚ ЖОБАЛАР</a:t>
            </a:r>
          </a:p>
          <a:p>
            <a:pPr algn="l">
              <a:lnSpc>
                <a:spcPts val="5827"/>
              </a:lnSpc>
            </a:pPr>
            <a:endParaRPr lang="en-US" sz="5713" dirty="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  <a:p>
            <a:pPr algn="l">
              <a:lnSpc>
                <a:spcPts val="5827"/>
              </a:lnSpc>
            </a:pPr>
            <a:endParaRPr lang="en-US" sz="5713" dirty="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63627" y="3286148"/>
            <a:ext cx="10576507" cy="4868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3725" lvl="1" indent="-316863" algn="l">
              <a:lnSpc>
                <a:spcPts val="2993"/>
              </a:lnSpc>
              <a:spcBef>
                <a:spcPct val="0"/>
              </a:spcBef>
              <a:buFont typeface="Arial"/>
              <a:buChar char="•"/>
            </a:pPr>
            <a:r>
              <a:rPr lang="en-US" sz="2935" b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AHMETTANU.KZ – АХМЕТ БАЙТҰРСЫНҰЛЫ МҰРАСЫН ЦИФРЛЫҚ ФОРМАТТА ҰСЫНҒАН САЙТ.</a:t>
            </a:r>
          </a:p>
          <a:p>
            <a:pPr marL="633725" lvl="1" indent="-316863" algn="l">
              <a:lnSpc>
                <a:spcPts val="2993"/>
              </a:lnSpc>
              <a:spcBef>
                <a:spcPct val="0"/>
              </a:spcBef>
              <a:buFont typeface="Arial"/>
              <a:buChar char="•"/>
            </a:pPr>
            <a:r>
              <a:rPr lang="en-US" sz="2935" b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QAZCORPUS.KZ – ҰЛТТЫҚ КОРПУС (70 МЛН СӨЗҚОЛДАНЫС).</a:t>
            </a:r>
          </a:p>
          <a:p>
            <a:pPr marL="633725" lvl="1" indent="-316863" algn="l">
              <a:lnSpc>
                <a:spcPts val="2993"/>
              </a:lnSpc>
              <a:spcBef>
                <a:spcPct val="0"/>
              </a:spcBef>
              <a:buFont typeface="Arial"/>
              <a:buChar char="•"/>
            </a:pPr>
            <a:r>
              <a:rPr lang="en-US" sz="2935" b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TBIOCR.KZ – ҚАЗАҚ МӘТІНІН АВТОМАТТЫ ТАНУ (СКАНЕРДЕН PDF МӘТІНГЕ).</a:t>
            </a:r>
          </a:p>
          <a:p>
            <a:pPr marL="633725" lvl="1" indent="-316863" algn="l">
              <a:lnSpc>
                <a:spcPts val="2993"/>
              </a:lnSpc>
              <a:spcBef>
                <a:spcPct val="0"/>
              </a:spcBef>
              <a:buFont typeface="Arial"/>
              <a:buChar char="•"/>
            </a:pPr>
            <a:r>
              <a:rPr lang="en-US" sz="2935" b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TBIJAZU.KZ – «АҚЫЛДЫ» МӘТІНТҮЗЕТКІШ (ГРАММАТИКА, ОРФОГРАФИЯ, СТИЛЬ).</a:t>
            </a:r>
          </a:p>
          <a:p>
            <a:pPr marL="633725" lvl="1" indent="-316863" algn="l">
              <a:lnSpc>
                <a:spcPts val="2993"/>
              </a:lnSpc>
              <a:spcBef>
                <a:spcPct val="0"/>
              </a:spcBef>
              <a:buFont typeface="Arial"/>
              <a:buChar char="•"/>
            </a:pPr>
            <a:r>
              <a:rPr lang="en-US" sz="2935" b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TBIKITAP.KZ – 7000+ ЕҢБЕК ҚАМТЫЛҒАН ЭЛЕКТРОНДЫ КІТАПХАНА.</a:t>
            </a:r>
          </a:p>
          <a:p>
            <a:pPr algn="l">
              <a:lnSpc>
                <a:spcPts val="2993"/>
              </a:lnSpc>
              <a:spcBef>
                <a:spcPct val="0"/>
              </a:spcBef>
            </a:pPr>
            <a:r>
              <a:rPr lang="en-US" sz="2935" b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   •  TBISOZDIK.KZ – ӘМБЕБАП ЭЛЕКТРОНДЫҚ СӨЗДІК   </a:t>
            </a:r>
          </a:p>
          <a:p>
            <a:pPr algn="l">
              <a:lnSpc>
                <a:spcPts val="2993"/>
              </a:lnSpc>
              <a:spcBef>
                <a:spcPct val="0"/>
              </a:spcBef>
            </a:pPr>
            <a:r>
              <a:rPr lang="en-US" sz="2935" b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      (ҚАЗАҚ–ОРЫС–АҒЫЛШЫН, ФРАЗЕОЛОГИЯ, </a:t>
            </a:r>
          </a:p>
          <a:p>
            <a:pPr algn="l">
              <a:lnSpc>
                <a:spcPts val="2993"/>
              </a:lnSpc>
              <a:spcBef>
                <a:spcPct val="0"/>
              </a:spcBef>
            </a:pPr>
            <a:r>
              <a:rPr lang="en-US" sz="2935" b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      МОРФОЛОГИЯ).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2588D">
                <a:alpha val="100000"/>
              </a:srgbClr>
            </a:gs>
            <a:gs pos="100000">
              <a:srgbClr val="01070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52402" y="3086100"/>
            <a:ext cx="3911871" cy="4370069"/>
          </a:xfrm>
          <a:custGeom>
            <a:avLst/>
            <a:gdLst/>
            <a:ahLst/>
            <a:cxnLst/>
            <a:rect l="l" t="t" r="r" b="b"/>
            <a:pathLst>
              <a:path w="3911871" h="4370069">
                <a:moveTo>
                  <a:pt x="0" y="0"/>
                </a:moveTo>
                <a:lnTo>
                  <a:pt x="3911871" y="0"/>
                </a:lnTo>
                <a:lnTo>
                  <a:pt x="3911871" y="4370069"/>
                </a:lnTo>
                <a:lnTo>
                  <a:pt x="0" y="437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63674" y="7456169"/>
            <a:ext cx="7315200" cy="1064029"/>
          </a:xfrm>
          <a:custGeom>
            <a:avLst/>
            <a:gdLst/>
            <a:ahLst/>
            <a:cxnLst/>
            <a:rect l="l" t="t" r="r" b="b"/>
            <a:pathLst>
              <a:path w="7315200" h="1064029">
                <a:moveTo>
                  <a:pt x="0" y="0"/>
                </a:moveTo>
                <a:lnTo>
                  <a:pt x="7315200" y="0"/>
                </a:lnTo>
                <a:lnTo>
                  <a:pt x="7315200" y="1064029"/>
                </a:lnTo>
                <a:lnTo>
                  <a:pt x="0" y="1064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99742" y="7796907"/>
            <a:ext cx="2289325" cy="4114800"/>
          </a:xfrm>
          <a:custGeom>
            <a:avLst/>
            <a:gdLst/>
            <a:ahLst/>
            <a:cxnLst/>
            <a:rect l="l" t="t" r="r" b="b"/>
            <a:pathLst>
              <a:path w="2289325" h="4114800">
                <a:moveTo>
                  <a:pt x="0" y="0"/>
                </a:moveTo>
                <a:lnTo>
                  <a:pt x="2289325" y="0"/>
                </a:lnTo>
                <a:lnTo>
                  <a:pt x="228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99742" y="-1407876"/>
            <a:ext cx="2289325" cy="4114800"/>
          </a:xfrm>
          <a:custGeom>
            <a:avLst/>
            <a:gdLst/>
            <a:ahLst/>
            <a:cxnLst/>
            <a:rect l="l" t="t" r="r" b="b"/>
            <a:pathLst>
              <a:path w="2289325" h="4114800">
                <a:moveTo>
                  <a:pt x="0" y="0"/>
                </a:moveTo>
                <a:lnTo>
                  <a:pt x="2289325" y="0"/>
                </a:lnTo>
                <a:lnTo>
                  <a:pt x="228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0886" y="649524"/>
            <a:ext cx="5602425" cy="8408893"/>
          </a:xfrm>
          <a:custGeom>
            <a:avLst/>
            <a:gdLst/>
            <a:ahLst/>
            <a:cxnLst/>
            <a:rect l="l" t="t" r="r" b="b"/>
            <a:pathLst>
              <a:path w="5602425" h="8408893">
                <a:moveTo>
                  <a:pt x="0" y="0"/>
                </a:moveTo>
                <a:lnTo>
                  <a:pt x="5602424" y="0"/>
                </a:lnTo>
                <a:lnTo>
                  <a:pt x="5602424" y="8408893"/>
                </a:lnTo>
                <a:lnTo>
                  <a:pt x="0" y="84088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333835" y="346549"/>
            <a:ext cx="7140042" cy="26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00"/>
              </a:lnSpc>
            </a:pPr>
            <a:endParaRPr/>
          </a:p>
          <a:p>
            <a:pPr algn="l">
              <a:lnSpc>
                <a:spcPts val="5100"/>
              </a:lnSpc>
            </a:pPr>
            <a:r>
              <a:rPr lang="en-US" sz="50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ЦИФРЛЫҚ ДӘУІРДІҢ </a:t>
            </a:r>
          </a:p>
          <a:p>
            <a:pPr algn="l">
              <a:lnSpc>
                <a:spcPts val="5100"/>
              </a:lnSpc>
            </a:pPr>
            <a:endParaRPr lang="en-US" sz="500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  <a:p>
            <a:pPr algn="l">
              <a:lnSpc>
                <a:spcPts val="5100"/>
              </a:lnSpc>
            </a:pPr>
            <a:endParaRPr lang="en-US" sz="500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333835" y="1821480"/>
            <a:ext cx="4034480" cy="885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8"/>
              </a:lnSpc>
            </a:pPr>
            <a:r>
              <a:rPr lang="en-US" sz="5400" b="1">
                <a:solidFill>
                  <a:srgbClr val="86DAFF"/>
                </a:solidFill>
                <a:latin typeface="Agrandir Bold"/>
                <a:ea typeface="Agrandir Bold"/>
                <a:cs typeface="Agrandir Bold"/>
                <a:sym typeface="Agrandir Bold"/>
              </a:rPr>
              <a:t>БАСТАУЫ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93927" y="3392671"/>
            <a:ext cx="7179950" cy="5665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5"/>
              </a:lnSpc>
            </a:pPr>
            <a:r>
              <a:rPr lang="en-US" sz="2887" b="1">
                <a:solidFill>
                  <a:srgbClr val="FCFEFF"/>
                </a:solidFill>
                <a:latin typeface="Agrandir Bold"/>
                <a:ea typeface="Agrandir Bold"/>
                <a:cs typeface="Agrandir Bold"/>
                <a:sym typeface="Agrandir Bold"/>
              </a:rPr>
              <a:t>Бүгінгі таңда жасанды интеллект пен цифрлық технологиялар адамзат тіршілігінің барлық саласына тың серпін беріп, жаңа даму көкжиектерін ашып отыр.</a:t>
            </a:r>
          </a:p>
          <a:p>
            <a:pPr algn="l">
              <a:lnSpc>
                <a:spcPts val="3435"/>
              </a:lnSpc>
            </a:pPr>
            <a:r>
              <a:rPr lang="en-US" sz="2887" b="1">
                <a:solidFill>
                  <a:srgbClr val="FCFEFF"/>
                </a:solidFill>
                <a:latin typeface="Agrandir Bold"/>
                <a:ea typeface="Agrandir Bold"/>
                <a:cs typeface="Agrandir Bold"/>
                <a:sym typeface="Agrandir Bold"/>
              </a:rPr>
              <a:t>Атап айтқанда, экономикадан бастап, денсаулық сақтау, көлік, қаржы және білім беру секілді салаларда адам өмірін жеңілдетіп қана қоймай, болашақ өркениеттің негізгі тірегіне айналып келе жатқанын айқын көрсетеді.</a:t>
            </a:r>
          </a:p>
          <a:p>
            <a:pPr algn="l">
              <a:lnSpc>
                <a:spcPts val="3435"/>
              </a:lnSpc>
            </a:pPr>
            <a:endParaRPr lang="en-US" sz="2887" b="1">
              <a:solidFill>
                <a:srgbClr val="FCFEFF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2588D">
                <a:alpha val="100000"/>
              </a:srgbClr>
            </a:gs>
            <a:gs pos="100000">
              <a:srgbClr val="01070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5274" y="3466727"/>
            <a:ext cx="9144000" cy="6223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3"/>
              </a:lnSpc>
            </a:pPr>
            <a:endParaRPr/>
          </a:p>
          <a:p>
            <a:pPr marL="595746" lvl="1" indent="-297873" algn="l">
              <a:lnSpc>
                <a:spcPts val="3283"/>
              </a:lnSpc>
              <a:buFont typeface="Arial"/>
              <a:buChar char="•"/>
            </a:pPr>
            <a:r>
              <a:rPr lang="en-US" sz="2759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ҚазLLM – қазақ тілін өңдеуге, талдауға, генерациялауға арналған AI-модель.</a:t>
            </a:r>
          </a:p>
          <a:p>
            <a:pPr marL="595746" lvl="1" indent="-297873" algn="l">
              <a:lnSpc>
                <a:spcPts val="3283"/>
              </a:lnSpc>
              <a:buFont typeface="Arial"/>
              <a:buChar char="•"/>
            </a:pPr>
            <a:r>
              <a:rPr lang="en-US" sz="2759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Жобаны әл-Фараби ҚазҰУ, Тіл-Қазына орталығы, Ақпараттық технологиялар институты әзірледі.</a:t>
            </a:r>
          </a:p>
          <a:p>
            <a:pPr marL="595746" lvl="1" indent="-297873" algn="l">
              <a:lnSpc>
                <a:spcPts val="3283"/>
              </a:lnSpc>
              <a:buFont typeface="Arial"/>
              <a:buChar char="•"/>
            </a:pPr>
            <a:r>
              <a:rPr lang="en-US" sz="2759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140 мыңнан астам ұлттық контент негізінде оқытылған.</a:t>
            </a:r>
          </a:p>
          <a:p>
            <a:pPr marL="595746" lvl="1" indent="-297873" algn="l">
              <a:lnSpc>
                <a:spcPts val="3283"/>
              </a:lnSpc>
              <a:buFont typeface="Arial"/>
              <a:buChar char="•"/>
            </a:pPr>
            <a:endParaRPr lang="en-US" sz="2759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595746" lvl="1" indent="-297873" algn="l">
              <a:lnSpc>
                <a:spcPts val="3283"/>
              </a:lnSpc>
              <a:buFont typeface="Arial"/>
              <a:buChar char="•"/>
            </a:pPr>
            <a:r>
              <a:rPr lang="en-US" sz="2759" b="1">
                <a:solidFill>
                  <a:srgbClr val="FCFEFF"/>
                </a:solidFill>
                <a:latin typeface="Agrandir Bold"/>
                <a:ea typeface="Agrandir Bold"/>
                <a:cs typeface="Agrandir Bold"/>
                <a:sym typeface="Agrandir Bold"/>
              </a:rPr>
              <a:t>Қолданылуы:</a:t>
            </a:r>
          </a:p>
          <a:p>
            <a:pPr marL="1191493" lvl="2" indent="-397164" algn="l">
              <a:lnSpc>
                <a:spcPts val="3283"/>
              </a:lnSpc>
              <a:buFont typeface="Arial"/>
              <a:buChar char="⚬"/>
            </a:pPr>
            <a:r>
              <a:rPr lang="en-US" sz="2759" b="1">
                <a:solidFill>
                  <a:srgbClr val="FCFEFF"/>
                </a:solidFill>
                <a:latin typeface="Agrandir Bold"/>
                <a:ea typeface="Agrandir Bold"/>
                <a:cs typeface="Agrandir Bold"/>
                <a:sym typeface="Agrandir Bold"/>
              </a:rPr>
              <a:t>Чат-боттар мен клиенттерді қолдау,</a:t>
            </a:r>
          </a:p>
          <a:p>
            <a:pPr marL="1191493" lvl="2" indent="-397164" algn="l">
              <a:lnSpc>
                <a:spcPts val="3283"/>
              </a:lnSpc>
              <a:buFont typeface="Arial"/>
              <a:buChar char="⚬"/>
            </a:pPr>
            <a:r>
              <a:rPr lang="en-US" sz="2759" b="1">
                <a:solidFill>
                  <a:srgbClr val="FCFEFF"/>
                </a:solidFill>
                <a:latin typeface="Agrandir Bold"/>
                <a:ea typeface="Agrandir Bold"/>
                <a:cs typeface="Agrandir Bold"/>
                <a:sym typeface="Agrandir Bold"/>
              </a:rPr>
              <a:t>Құжат айналымын автоматтандыру,</a:t>
            </a:r>
          </a:p>
          <a:p>
            <a:pPr marL="1191493" lvl="2" indent="-397164" algn="l">
              <a:lnSpc>
                <a:spcPts val="3283"/>
              </a:lnSpc>
              <a:buFont typeface="Arial"/>
              <a:buChar char="⚬"/>
            </a:pPr>
            <a:r>
              <a:rPr lang="en-US" sz="2759" b="1">
                <a:solidFill>
                  <a:srgbClr val="FCFEFF"/>
                </a:solidFill>
                <a:latin typeface="Agrandir Bold"/>
                <a:ea typeface="Agrandir Bold"/>
                <a:cs typeface="Agrandir Bold"/>
                <a:sym typeface="Agrandir Bold"/>
              </a:rPr>
              <a:t>Оқу құралдары мен ғылыми мәтін талдау,</a:t>
            </a:r>
          </a:p>
          <a:p>
            <a:pPr marL="1191493" lvl="2" indent="-397164" algn="l">
              <a:lnSpc>
                <a:spcPts val="3283"/>
              </a:lnSpc>
              <a:buFont typeface="Arial"/>
              <a:buChar char="⚬"/>
            </a:pPr>
            <a:r>
              <a:rPr lang="en-US" sz="2759" b="1">
                <a:solidFill>
                  <a:srgbClr val="FCFEFF"/>
                </a:solidFill>
                <a:latin typeface="Agrandir Bold"/>
                <a:ea typeface="Agrandir Bold"/>
                <a:cs typeface="Agrandir Bold"/>
                <a:sym typeface="Agrandir Bold"/>
              </a:rPr>
              <a:t>Медиа контент генерациясы.</a:t>
            </a:r>
          </a:p>
          <a:p>
            <a:pPr algn="l">
              <a:lnSpc>
                <a:spcPts val="3283"/>
              </a:lnSpc>
            </a:pPr>
            <a:endParaRPr lang="en-US" sz="2759" b="1">
              <a:solidFill>
                <a:srgbClr val="FCFEFF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algn="l">
              <a:lnSpc>
                <a:spcPts val="3283"/>
              </a:lnSpc>
            </a:pPr>
            <a:endParaRPr lang="en-US" sz="2759" b="1">
              <a:solidFill>
                <a:srgbClr val="FCFEFF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4063674" y="7456169"/>
            <a:ext cx="7315200" cy="1064029"/>
          </a:xfrm>
          <a:custGeom>
            <a:avLst/>
            <a:gdLst/>
            <a:ahLst/>
            <a:cxnLst/>
            <a:rect l="l" t="t" r="r" b="b"/>
            <a:pathLst>
              <a:path w="7315200" h="1064029">
                <a:moveTo>
                  <a:pt x="0" y="0"/>
                </a:moveTo>
                <a:lnTo>
                  <a:pt x="7315200" y="0"/>
                </a:lnTo>
                <a:lnTo>
                  <a:pt x="7315200" y="1064029"/>
                </a:lnTo>
                <a:lnTo>
                  <a:pt x="0" y="1064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99742" y="7796907"/>
            <a:ext cx="2289325" cy="4114800"/>
          </a:xfrm>
          <a:custGeom>
            <a:avLst/>
            <a:gdLst/>
            <a:ahLst/>
            <a:cxnLst/>
            <a:rect l="l" t="t" r="r" b="b"/>
            <a:pathLst>
              <a:path w="2289325" h="4114800">
                <a:moveTo>
                  <a:pt x="0" y="0"/>
                </a:moveTo>
                <a:lnTo>
                  <a:pt x="2289325" y="0"/>
                </a:lnTo>
                <a:lnTo>
                  <a:pt x="228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99742" y="-1407876"/>
            <a:ext cx="2289325" cy="4114800"/>
          </a:xfrm>
          <a:custGeom>
            <a:avLst/>
            <a:gdLst/>
            <a:ahLst/>
            <a:cxnLst/>
            <a:rect l="l" t="t" r="r" b="b"/>
            <a:pathLst>
              <a:path w="2289325" h="4114800">
                <a:moveTo>
                  <a:pt x="0" y="0"/>
                </a:moveTo>
                <a:lnTo>
                  <a:pt x="2289325" y="0"/>
                </a:lnTo>
                <a:lnTo>
                  <a:pt x="228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861209" y="1181234"/>
            <a:ext cx="8077066" cy="8077066"/>
            <a:chOff x="0" y="0"/>
            <a:chExt cx="14840029" cy="14840029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gradFill rotWithShape="1">
              <a:gsLst>
                <a:gs pos="0">
                  <a:srgbClr val="22588D">
                    <a:alpha val="100000"/>
                  </a:srgbClr>
                </a:gs>
                <a:gs pos="100000">
                  <a:srgbClr val="58AB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6"/>
              <a:stretch>
                <a:fillRect l="-24712" r="-24712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731740" y="735249"/>
            <a:ext cx="7282977" cy="3973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1"/>
              </a:lnSpc>
            </a:pPr>
            <a:endParaRPr/>
          </a:p>
          <a:p>
            <a:pPr algn="l">
              <a:lnSpc>
                <a:spcPts val="5181"/>
              </a:lnSpc>
            </a:pPr>
            <a:r>
              <a:rPr lang="en-US" sz="5080">
                <a:solidFill>
                  <a:srgbClr val="86DAFF"/>
                </a:solidFill>
                <a:latin typeface="Anton"/>
                <a:ea typeface="Anton"/>
                <a:cs typeface="Anton"/>
                <a:sym typeface="Anton"/>
              </a:rPr>
              <a:t>ҚАЗLLM</a:t>
            </a:r>
            <a:r>
              <a:rPr lang="en-US" sz="508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 – ҚАЗАҚ ТІЛІНІҢ ҰЛТТЫҚ </a:t>
            </a:r>
            <a:r>
              <a:rPr lang="en-US" sz="5080">
                <a:solidFill>
                  <a:srgbClr val="86DAFF"/>
                </a:solidFill>
                <a:latin typeface="Anton"/>
                <a:ea typeface="Anton"/>
                <a:cs typeface="Anton"/>
                <a:sym typeface="Anton"/>
              </a:rPr>
              <a:t>ЖИ</a:t>
            </a:r>
            <a:r>
              <a:rPr lang="en-US" sz="508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 МОДЕЛІ</a:t>
            </a:r>
          </a:p>
          <a:p>
            <a:pPr algn="l">
              <a:lnSpc>
                <a:spcPts val="5181"/>
              </a:lnSpc>
            </a:pPr>
            <a:endParaRPr lang="en-US" sz="508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  <a:p>
            <a:pPr algn="l">
              <a:lnSpc>
                <a:spcPts val="5181"/>
              </a:lnSpc>
            </a:pPr>
            <a:endParaRPr lang="en-US" sz="508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2588D">
                <a:alpha val="100000"/>
              </a:srgbClr>
            </a:gs>
            <a:gs pos="100000">
              <a:srgbClr val="01070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35769" y="5143500"/>
            <a:ext cx="447063" cy="393415"/>
          </a:xfrm>
          <a:custGeom>
            <a:avLst/>
            <a:gdLst/>
            <a:ahLst/>
            <a:cxnLst/>
            <a:rect l="l" t="t" r="r" b="b"/>
            <a:pathLst>
              <a:path w="447063" h="393415">
                <a:moveTo>
                  <a:pt x="0" y="0"/>
                </a:moveTo>
                <a:lnTo>
                  <a:pt x="447062" y="0"/>
                </a:lnTo>
                <a:lnTo>
                  <a:pt x="447062" y="393415"/>
                </a:lnTo>
                <a:lnTo>
                  <a:pt x="0" y="393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97973" y="8351830"/>
            <a:ext cx="2289325" cy="4114800"/>
          </a:xfrm>
          <a:custGeom>
            <a:avLst/>
            <a:gdLst/>
            <a:ahLst/>
            <a:cxnLst/>
            <a:rect l="l" t="t" r="r" b="b"/>
            <a:pathLst>
              <a:path w="2289325" h="4114800">
                <a:moveTo>
                  <a:pt x="0" y="0"/>
                </a:moveTo>
                <a:lnTo>
                  <a:pt x="2289325" y="0"/>
                </a:lnTo>
                <a:lnTo>
                  <a:pt x="228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35704" y="-1334256"/>
            <a:ext cx="2289325" cy="4114800"/>
          </a:xfrm>
          <a:custGeom>
            <a:avLst/>
            <a:gdLst/>
            <a:ahLst/>
            <a:cxnLst/>
            <a:rect l="l" t="t" r="r" b="b"/>
            <a:pathLst>
              <a:path w="2289325" h="4114800">
                <a:moveTo>
                  <a:pt x="0" y="0"/>
                </a:moveTo>
                <a:lnTo>
                  <a:pt x="2289326" y="0"/>
                </a:lnTo>
                <a:lnTo>
                  <a:pt x="22893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525462" y="2080184"/>
            <a:ext cx="5547735" cy="2816600"/>
            <a:chOff x="0" y="0"/>
            <a:chExt cx="812800" cy="4126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412661"/>
            </a:xfrm>
            <a:custGeom>
              <a:avLst/>
              <a:gdLst/>
              <a:ahLst/>
              <a:cxnLst/>
              <a:rect l="l" t="t" r="r" b="b"/>
              <a:pathLst>
                <a:path w="812800" h="412661">
                  <a:moveTo>
                    <a:pt x="32097" y="0"/>
                  </a:moveTo>
                  <a:lnTo>
                    <a:pt x="780703" y="0"/>
                  </a:lnTo>
                  <a:cubicBezTo>
                    <a:pt x="789216" y="0"/>
                    <a:pt x="797380" y="3382"/>
                    <a:pt x="803399" y="9401"/>
                  </a:cubicBezTo>
                  <a:cubicBezTo>
                    <a:pt x="809418" y="15420"/>
                    <a:pt x="812800" y="23584"/>
                    <a:pt x="812800" y="32097"/>
                  </a:cubicBezTo>
                  <a:lnTo>
                    <a:pt x="812800" y="380564"/>
                  </a:lnTo>
                  <a:cubicBezTo>
                    <a:pt x="812800" y="389077"/>
                    <a:pt x="809418" y="397241"/>
                    <a:pt x="803399" y="403260"/>
                  </a:cubicBezTo>
                  <a:cubicBezTo>
                    <a:pt x="797380" y="409279"/>
                    <a:pt x="789216" y="412661"/>
                    <a:pt x="780703" y="412661"/>
                  </a:cubicBezTo>
                  <a:lnTo>
                    <a:pt x="32097" y="412661"/>
                  </a:lnTo>
                  <a:cubicBezTo>
                    <a:pt x="14370" y="412661"/>
                    <a:pt x="0" y="398291"/>
                    <a:pt x="0" y="380564"/>
                  </a:cubicBezTo>
                  <a:lnTo>
                    <a:pt x="0" y="32097"/>
                  </a:lnTo>
                  <a:cubicBezTo>
                    <a:pt x="0" y="23584"/>
                    <a:pt x="3382" y="15420"/>
                    <a:pt x="9401" y="9401"/>
                  </a:cubicBezTo>
                  <a:cubicBezTo>
                    <a:pt x="15420" y="3382"/>
                    <a:pt x="23584" y="0"/>
                    <a:pt x="32097" y="0"/>
                  </a:cubicBezTo>
                  <a:close/>
                </a:path>
              </a:pathLst>
            </a:custGeom>
            <a:blipFill>
              <a:blip r:embed="rId6"/>
              <a:stretch>
                <a:fillRect t="-5396" b="-5396"/>
              </a:stretch>
            </a:blipFill>
            <a:ln w="76200" cap="rnd">
              <a:gradFill>
                <a:gsLst>
                  <a:gs pos="0">
                    <a:srgbClr val="22588D">
                      <a:alpha val="100000"/>
                    </a:srgbClr>
                  </a:gs>
                  <a:gs pos="100000">
                    <a:srgbClr val="58AB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525462" y="5536915"/>
            <a:ext cx="5547735" cy="2606801"/>
            <a:chOff x="0" y="0"/>
            <a:chExt cx="812800" cy="3819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381923"/>
            </a:xfrm>
            <a:custGeom>
              <a:avLst/>
              <a:gdLst/>
              <a:ahLst/>
              <a:cxnLst/>
              <a:rect l="l" t="t" r="r" b="b"/>
              <a:pathLst>
                <a:path w="812800" h="381923">
                  <a:moveTo>
                    <a:pt x="32097" y="0"/>
                  </a:moveTo>
                  <a:lnTo>
                    <a:pt x="780703" y="0"/>
                  </a:lnTo>
                  <a:cubicBezTo>
                    <a:pt x="789216" y="0"/>
                    <a:pt x="797380" y="3382"/>
                    <a:pt x="803399" y="9401"/>
                  </a:cubicBezTo>
                  <a:cubicBezTo>
                    <a:pt x="809418" y="15420"/>
                    <a:pt x="812800" y="23584"/>
                    <a:pt x="812800" y="32097"/>
                  </a:cubicBezTo>
                  <a:lnTo>
                    <a:pt x="812800" y="349826"/>
                  </a:lnTo>
                  <a:cubicBezTo>
                    <a:pt x="812800" y="367553"/>
                    <a:pt x="798430" y="381923"/>
                    <a:pt x="780703" y="381923"/>
                  </a:cubicBezTo>
                  <a:lnTo>
                    <a:pt x="32097" y="381923"/>
                  </a:lnTo>
                  <a:cubicBezTo>
                    <a:pt x="23584" y="381923"/>
                    <a:pt x="15420" y="378541"/>
                    <a:pt x="9401" y="372522"/>
                  </a:cubicBezTo>
                  <a:cubicBezTo>
                    <a:pt x="3382" y="366503"/>
                    <a:pt x="0" y="358339"/>
                    <a:pt x="0" y="349826"/>
                  </a:cubicBezTo>
                  <a:lnTo>
                    <a:pt x="0" y="32097"/>
                  </a:lnTo>
                  <a:cubicBezTo>
                    <a:pt x="0" y="23584"/>
                    <a:pt x="3382" y="15420"/>
                    <a:pt x="9401" y="9401"/>
                  </a:cubicBezTo>
                  <a:cubicBezTo>
                    <a:pt x="15420" y="3382"/>
                    <a:pt x="23584" y="0"/>
                    <a:pt x="32097" y="0"/>
                  </a:cubicBezTo>
                  <a:close/>
                </a:path>
              </a:pathLst>
            </a:custGeom>
            <a:blipFill>
              <a:blip r:embed="rId7"/>
              <a:stretch>
                <a:fillRect t="-16161" b="-16161"/>
              </a:stretch>
            </a:blipFill>
            <a:ln w="76200" cap="rnd">
              <a:gradFill>
                <a:gsLst>
                  <a:gs pos="0">
                    <a:srgbClr val="22588D">
                      <a:alpha val="100000"/>
                    </a:srgbClr>
                  </a:gs>
                  <a:gs pos="100000">
                    <a:srgbClr val="58AB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7482417" y="1974467"/>
            <a:ext cx="9297950" cy="1334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7"/>
              </a:lnSpc>
            </a:pPr>
            <a:r>
              <a:rPr lang="en-US" sz="5056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ҰЛТТЫҚ МӘДЕНИ КОД </a:t>
            </a:r>
          </a:p>
          <a:p>
            <a:pPr algn="l">
              <a:lnSpc>
                <a:spcPts val="5157"/>
              </a:lnSpc>
            </a:pPr>
            <a:endParaRPr lang="en-US" sz="5056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482417" y="2059109"/>
            <a:ext cx="7376178" cy="3281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2"/>
              </a:lnSpc>
            </a:pPr>
            <a:endParaRPr/>
          </a:p>
          <a:p>
            <a:pPr algn="l">
              <a:lnSpc>
                <a:spcPts val="5142"/>
              </a:lnSpc>
            </a:pPr>
            <a:r>
              <a:rPr lang="en-US" sz="5041">
                <a:solidFill>
                  <a:srgbClr val="86DAFF"/>
                </a:solidFill>
                <a:latin typeface="Anton"/>
                <a:ea typeface="Anton"/>
                <a:cs typeface="Anton"/>
                <a:sym typeface="Anton"/>
              </a:rPr>
              <a:t>ПЕН ЭТНОМӘДЕНИ БІЛІМ</a:t>
            </a:r>
          </a:p>
          <a:p>
            <a:pPr algn="l">
              <a:lnSpc>
                <a:spcPts val="5142"/>
              </a:lnSpc>
            </a:pPr>
            <a:endParaRPr lang="en-US" sz="5041">
              <a:solidFill>
                <a:srgbClr val="86DAFF"/>
              </a:solidFill>
              <a:latin typeface="Anton"/>
              <a:ea typeface="Anton"/>
              <a:cs typeface="Anton"/>
              <a:sym typeface="Anton"/>
            </a:endParaRPr>
          </a:p>
          <a:p>
            <a:pPr algn="l">
              <a:lnSpc>
                <a:spcPts val="5142"/>
              </a:lnSpc>
            </a:pPr>
            <a:endParaRPr lang="en-US" sz="5041">
              <a:solidFill>
                <a:srgbClr val="86DA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073197" y="4064042"/>
            <a:ext cx="9297950" cy="512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4"/>
              </a:lnSpc>
            </a:pPr>
            <a:endParaRPr/>
          </a:p>
          <a:p>
            <a:pPr marL="521556" lvl="1" indent="-260778" algn="l">
              <a:lnSpc>
                <a:spcPts val="2874"/>
              </a:lnSpc>
              <a:buFont typeface="Arial"/>
              <a:buChar char="•"/>
            </a:pPr>
            <a:r>
              <a:rPr lang="en-US" sz="2415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ҚазLLM – ұлттық дүниетанымға негізделген алғашқы қазақша ЖИ.</a:t>
            </a:r>
          </a:p>
          <a:p>
            <a:pPr marL="521556" lvl="1" indent="-260778" algn="l">
              <a:lnSpc>
                <a:spcPts val="2874"/>
              </a:lnSpc>
              <a:buFont typeface="Arial"/>
              <a:buChar char="•"/>
            </a:pPr>
            <a:r>
              <a:rPr lang="en-US" sz="2415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Этномәдени деректер енгізілген: салт-дәстүр, мақал-мәтел, фразеологизм, этномаркерлер.</a:t>
            </a:r>
          </a:p>
          <a:p>
            <a:pPr marL="521556" lvl="1" indent="-260778" algn="l">
              <a:lnSpc>
                <a:spcPts val="2874"/>
              </a:lnSpc>
              <a:buFont typeface="Arial"/>
              <a:buChar char="•"/>
            </a:pPr>
            <a:r>
              <a:rPr lang="en-US" sz="2415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Мысал:</a:t>
            </a:r>
          </a:p>
          <a:p>
            <a:pPr marL="1043111" lvl="2" indent="-347704" algn="l">
              <a:lnSpc>
                <a:spcPts val="2874"/>
              </a:lnSpc>
              <a:buFont typeface="Arial"/>
              <a:buChar char="⚬"/>
            </a:pPr>
            <a:r>
              <a:rPr lang="en-US" sz="2415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«Бастың тісін қақпау» дәстүрін дұрыс түсіндіру.</a:t>
            </a:r>
          </a:p>
          <a:p>
            <a:pPr marL="1043111" lvl="2" indent="-347704" algn="l">
              <a:lnSpc>
                <a:spcPts val="2874"/>
              </a:lnSpc>
              <a:buFont typeface="Arial"/>
              <a:buChar char="⚬"/>
            </a:pPr>
            <a:r>
              <a:rPr lang="en-US" sz="2415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«Екі кештің арасында», «күшік күйеу» тіркестерінің шығу төркіні.</a:t>
            </a:r>
          </a:p>
          <a:p>
            <a:pPr marL="521556" lvl="1" indent="-260778" algn="l">
              <a:lnSpc>
                <a:spcPts val="2874"/>
              </a:lnSpc>
              <a:buFont typeface="Arial"/>
              <a:buChar char="•"/>
            </a:pPr>
            <a:endParaRPr lang="en-US" sz="2415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521556" lvl="1" indent="-260778" algn="l">
              <a:lnSpc>
                <a:spcPts val="2874"/>
              </a:lnSpc>
              <a:buFont typeface="Arial"/>
              <a:buChar char="•"/>
            </a:pPr>
            <a:r>
              <a:rPr lang="en-US" sz="2415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Артықшылығы – қазақ мәдениетін дәл түсіндіру мен тілдік норманы сақтау.</a:t>
            </a:r>
          </a:p>
          <a:p>
            <a:pPr algn="l">
              <a:lnSpc>
                <a:spcPts val="2874"/>
              </a:lnSpc>
            </a:pPr>
            <a:endParaRPr lang="en-US" sz="2415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2874"/>
              </a:lnSpc>
            </a:pPr>
            <a:endParaRPr lang="en-US" sz="2415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2588D">
                <a:alpha val="100000"/>
              </a:srgbClr>
            </a:gs>
            <a:gs pos="100000">
              <a:srgbClr val="01070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63674" y="7456169"/>
            <a:ext cx="7315200" cy="1064029"/>
          </a:xfrm>
          <a:custGeom>
            <a:avLst/>
            <a:gdLst/>
            <a:ahLst/>
            <a:cxnLst/>
            <a:rect l="l" t="t" r="r" b="b"/>
            <a:pathLst>
              <a:path w="7315200" h="1064029">
                <a:moveTo>
                  <a:pt x="0" y="0"/>
                </a:moveTo>
                <a:lnTo>
                  <a:pt x="7315200" y="0"/>
                </a:lnTo>
                <a:lnTo>
                  <a:pt x="7315200" y="1064029"/>
                </a:lnTo>
                <a:lnTo>
                  <a:pt x="0" y="1064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273328"/>
            <a:ext cx="2863632" cy="5147050"/>
          </a:xfrm>
          <a:custGeom>
            <a:avLst/>
            <a:gdLst/>
            <a:ahLst/>
            <a:cxnLst/>
            <a:rect l="l" t="t" r="r" b="b"/>
            <a:pathLst>
              <a:path w="2863632" h="5147050">
                <a:moveTo>
                  <a:pt x="0" y="0"/>
                </a:moveTo>
                <a:lnTo>
                  <a:pt x="2863632" y="0"/>
                </a:lnTo>
                <a:lnTo>
                  <a:pt x="2863632" y="5147050"/>
                </a:lnTo>
                <a:lnTo>
                  <a:pt x="0" y="51470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99742" y="-1407876"/>
            <a:ext cx="2289325" cy="4114800"/>
          </a:xfrm>
          <a:custGeom>
            <a:avLst/>
            <a:gdLst/>
            <a:ahLst/>
            <a:cxnLst/>
            <a:rect l="l" t="t" r="r" b="b"/>
            <a:pathLst>
              <a:path w="2289325" h="4114800">
                <a:moveTo>
                  <a:pt x="0" y="0"/>
                </a:moveTo>
                <a:lnTo>
                  <a:pt x="2289325" y="0"/>
                </a:lnTo>
                <a:lnTo>
                  <a:pt x="228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40710" y="7016814"/>
            <a:ext cx="2847290" cy="3006769"/>
          </a:xfrm>
          <a:custGeom>
            <a:avLst/>
            <a:gdLst/>
            <a:ahLst/>
            <a:cxnLst/>
            <a:rect l="l" t="t" r="r" b="b"/>
            <a:pathLst>
              <a:path w="2847290" h="3006769">
                <a:moveTo>
                  <a:pt x="0" y="0"/>
                </a:moveTo>
                <a:lnTo>
                  <a:pt x="2847290" y="0"/>
                </a:lnTo>
                <a:lnTo>
                  <a:pt x="2847290" y="3006769"/>
                </a:lnTo>
                <a:lnTo>
                  <a:pt x="0" y="3006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77457" y="5767149"/>
            <a:ext cx="613232" cy="613232"/>
          </a:xfrm>
          <a:custGeom>
            <a:avLst/>
            <a:gdLst/>
            <a:ahLst/>
            <a:cxnLst/>
            <a:rect l="l" t="t" r="r" b="b"/>
            <a:pathLst>
              <a:path w="613232" h="613232">
                <a:moveTo>
                  <a:pt x="0" y="0"/>
                </a:moveTo>
                <a:lnTo>
                  <a:pt x="613233" y="0"/>
                </a:lnTo>
                <a:lnTo>
                  <a:pt x="613233" y="613232"/>
                </a:lnTo>
                <a:lnTo>
                  <a:pt x="0" y="6132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363293" y="546044"/>
            <a:ext cx="8587856" cy="4597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9"/>
              </a:lnSpc>
            </a:pPr>
            <a:endParaRPr/>
          </a:p>
          <a:p>
            <a:pPr algn="l">
              <a:lnSpc>
                <a:spcPts val="6019"/>
              </a:lnSpc>
            </a:pPr>
            <a:r>
              <a:rPr lang="en-US" sz="5901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KAZLLM – ҰЛТТЫҚ ТІЛДІК МОДЕЛЬДІҢ ЖАҢА ДЕҢГЕЙІ</a:t>
            </a:r>
          </a:p>
          <a:p>
            <a:pPr algn="l">
              <a:lnSpc>
                <a:spcPts val="6019"/>
              </a:lnSpc>
            </a:pPr>
            <a:endParaRPr lang="en-US" sz="5901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  <a:p>
            <a:pPr algn="l">
              <a:lnSpc>
                <a:spcPts val="6019"/>
              </a:lnSpc>
            </a:pPr>
            <a:endParaRPr lang="en-US" sz="5901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890690" y="3137282"/>
            <a:ext cx="10331225" cy="7149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36"/>
              </a:lnSpc>
            </a:pPr>
            <a:endParaRPr/>
          </a:p>
          <a:p>
            <a:pPr marL="714219" lvl="1" indent="-357110" algn="l">
              <a:lnSpc>
                <a:spcPts val="3936"/>
              </a:lnSpc>
              <a:buFont typeface="Arial"/>
              <a:buChar char="•"/>
            </a:pPr>
            <a:r>
              <a:rPr lang="en-US" sz="3308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21 сала, 13 категория бойынша сұрақ-жауап датасеті.</a:t>
            </a:r>
          </a:p>
          <a:p>
            <a:pPr marL="714219" lvl="1" indent="-357110" algn="l">
              <a:lnSpc>
                <a:spcPts val="3936"/>
              </a:lnSpc>
              <a:buFont typeface="Arial"/>
              <a:buChar char="•"/>
            </a:pPr>
            <a:r>
              <a:rPr lang="en-US" sz="3308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148 млрд токен негізінде оқытылған көптілді модель (қазақ, орыс, ағылшын, түрік).</a:t>
            </a:r>
          </a:p>
          <a:p>
            <a:pPr marL="714219" lvl="1" indent="-357110" algn="l">
              <a:lnSpc>
                <a:spcPts val="3936"/>
              </a:lnSpc>
              <a:buFont typeface="Arial"/>
              <a:buChar char="•"/>
            </a:pPr>
            <a:r>
              <a:rPr lang="en-US" sz="3308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8 млрд және 70 млрд параметрлі нұсқалар бар.</a:t>
            </a:r>
          </a:p>
          <a:p>
            <a:pPr marL="714219" lvl="1" indent="-357110" algn="l">
              <a:lnSpc>
                <a:spcPts val="3936"/>
              </a:lnSpc>
              <a:buFont typeface="Arial"/>
              <a:buChar char="•"/>
            </a:pPr>
            <a:r>
              <a:rPr lang="en-US" sz="3308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KazLLM өнімділігі GPT-4-тен жоғары.</a:t>
            </a:r>
          </a:p>
          <a:p>
            <a:pPr marL="714219" lvl="1" indent="-357110" algn="l">
              <a:lnSpc>
                <a:spcPts val="3936"/>
              </a:lnSpc>
              <a:buFont typeface="Arial"/>
              <a:buChar char="•"/>
            </a:pPr>
            <a:r>
              <a:rPr lang="en-US" sz="3308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TurkLLM жобасының негізі.</a:t>
            </a:r>
          </a:p>
          <a:p>
            <a:pPr marL="714219" lvl="1" indent="-357110" algn="l">
              <a:lnSpc>
                <a:spcPts val="3936"/>
              </a:lnSpc>
              <a:buFont typeface="Arial"/>
              <a:buChar char="•"/>
            </a:pPr>
            <a:r>
              <a:rPr lang="en-US" sz="3308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Қолдану салалары:</a:t>
            </a:r>
          </a:p>
          <a:p>
            <a:pPr marL="1428438" lvl="2" indent="-476146" algn="l">
              <a:lnSpc>
                <a:spcPts val="3936"/>
              </a:lnSpc>
              <a:buFont typeface="Arial"/>
              <a:buChar char="⚬"/>
            </a:pPr>
            <a:r>
              <a:rPr lang="en-US" sz="3308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Бизнес, білім беру, ғылым, медиа.</a:t>
            </a:r>
          </a:p>
          <a:p>
            <a:pPr marL="1428438" lvl="2" indent="-476146" algn="l">
              <a:lnSpc>
                <a:spcPts val="3936"/>
              </a:lnSpc>
              <a:buFont typeface="Arial"/>
              <a:buChar char="⚬"/>
            </a:pPr>
            <a:r>
              <a:rPr lang="en-US" sz="3308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Тіл үйрету, құжат өңдеу, аударма.</a:t>
            </a:r>
          </a:p>
          <a:p>
            <a:pPr algn="l">
              <a:lnSpc>
                <a:spcPts val="3936"/>
              </a:lnSpc>
            </a:pPr>
            <a:endParaRPr lang="en-US" sz="3308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3936"/>
              </a:lnSpc>
            </a:pPr>
            <a:endParaRPr lang="en-US" sz="3308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23052" y="1513974"/>
            <a:ext cx="6167637" cy="7744326"/>
          </a:xfrm>
          <a:custGeom>
            <a:avLst/>
            <a:gdLst/>
            <a:ahLst/>
            <a:cxnLst/>
            <a:rect l="l" t="t" r="r" b="b"/>
            <a:pathLst>
              <a:path w="6167637" h="7744326">
                <a:moveTo>
                  <a:pt x="0" y="0"/>
                </a:moveTo>
                <a:lnTo>
                  <a:pt x="6167638" y="0"/>
                </a:lnTo>
                <a:lnTo>
                  <a:pt x="6167638" y="7744326"/>
                </a:lnTo>
                <a:lnTo>
                  <a:pt x="0" y="77443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2588D">
                <a:alpha val="100000"/>
              </a:srgbClr>
            </a:gs>
            <a:gs pos="100000">
              <a:srgbClr val="01070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63674" y="7456169"/>
            <a:ext cx="7315200" cy="1064029"/>
          </a:xfrm>
          <a:custGeom>
            <a:avLst/>
            <a:gdLst/>
            <a:ahLst/>
            <a:cxnLst/>
            <a:rect l="l" t="t" r="r" b="b"/>
            <a:pathLst>
              <a:path w="7315200" h="1064029">
                <a:moveTo>
                  <a:pt x="0" y="0"/>
                </a:moveTo>
                <a:lnTo>
                  <a:pt x="7315200" y="0"/>
                </a:lnTo>
                <a:lnTo>
                  <a:pt x="7315200" y="1064029"/>
                </a:lnTo>
                <a:lnTo>
                  <a:pt x="0" y="1064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273328"/>
            <a:ext cx="2863632" cy="5147050"/>
          </a:xfrm>
          <a:custGeom>
            <a:avLst/>
            <a:gdLst/>
            <a:ahLst/>
            <a:cxnLst/>
            <a:rect l="l" t="t" r="r" b="b"/>
            <a:pathLst>
              <a:path w="2863632" h="5147050">
                <a:moveTo>
                  <a:pt x="0" y="0"/>
                </a:moveTo>
                <a:lnTo>
                  <a:pt x="2863632" y="0"/>
                </a:lnTo>
                <a:lnTo>
                  <a:pt x="2863632" y="5147050"/>
                </a:lnTo>
                <a:lnTo>
                  <a:pt x="0" y="51470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277457" y="5767149"/>
            <a:ext cx="613232" cy="613232"/>
          </a:xfrm>
          <a:custGeom>
            <a:avLst/>
            <a:gdLst/>
            <a:ahLst/>
            <a:cxnLst/>
            <a:rect l="l" t="t" r="r" b="b"/>
            <a:pathLst>
              <a:path w="613232" h="613232">
                <a:moveTo>
                  <a:pt x="0" y="0"/>
                </a:moveTo>
                <a:lnTo>
                  <a:pt x="613233" y="0"/>
                </a:lnTo>
                <a:lnTo>
                  <a:pt x="613233" y="613232"/>
                </a:lnTo>
                <a:lnTo>
                  <a:pt x="0" y="6132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33106" y="1028700"/>
            <a:ext cx="6657583" cy="8321979"/>
          </a:xfrm>
          <a:custGeom>
            <a:avLst/>
            <a:gdLst/>
            <a:ahLst/>
            <a:cxnLst/>
            <a:rect l="l" t="t" r="r" b="b"/>
            <a:pathLst>
              <a:path w="6657583" h="8321979">
                <a:moveTo>
                  <a:pt x="0" y="0"/>
                </a:moveTo>
                <a:lnTo>
                  <a:pt x="6657584" y="0"/>
                </a:lnTo>
                <a:lnTo>
                  <a:pt x="6657584" y="8321979"/>
                </a:lnTo>
                <a:lnTo>
                  <a:pt x="0" y="83219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499" r="-1249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317818" y="841194"/>
            <a:ext cx="10970182" cy="383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9"/>
              </a:lnSpc>
            </a:pPr>
            <a:endParaRPr/>
          </a:p>
          <a:p>
            <a:pPr algn="l">
              <a:lnSpc>
                <a:spcPts val="6019"/>
              </a:lnSpc>
            </a:pPr>
            <a:r>
              <a:rPr lang="en-US" sz="5901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ЖАСАНДЫ ИНТЕЛЛЕКТ ЖӘНЕ БІЛІМ</a:t>
            </a:r>
          </a:p>
          <a:p>
            <a:pPr algn="l">
              <a:lnSpc>
                <a:spcPts val="6019"/>
              </a:lnSpc>
            </a:pPr>
            <a:endParaRPr lang="en-US" sz="5901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  <a:p>
            <a:pPr algn="l">
              <a:lnSpc>
                <a:spcPts val="6019"/>
              </a:lnSpc>
            </a:pPr>
            <a:endParaRPr lang="en-US" sz="5901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584074" y="2611674"/>
            <a:ext cx="10331225" cy="8134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36"/>
              </a:lnSpc>
            </a:pPr>
            <a:endParaRPr/>
          </a:p>
          <a:p>
            <a:pPr marL="714219" lvl="1" indent="-357110" algn="l">
              <a:lnSpc>
                <a:spcPts val="3936"/>
              </a:lnSpc>
              <a:buFont typeface="Arial"/>
              <a:buChar char="•"/>
            </a:pPr>
            <a:r>
              <a:rPr lang="en-US" sz="3308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ЖИ оқу процесін жекелендіреді, әкімшілік жұмыстарды автоматтандырады.</a:t>
            </a:r>
          </a:p>
          <a:p>
            <a:pPr marL="714219" lvl="1" indent="-357110" algn="l">
              <a:lnSpc>
                <a:spcPts val="3936"/>
              </a:lnSpc>
              <a:buFont typeface="Arial"/>
              <a:buChar char="•"/>
            </a:pPr>
            <a:r>
              <a:rPr lang="en-US" sz="3308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DreamBox, Smart Sparrow – оқушылар үлгерімін 20–30%-ға арттырған.</a:t>
            </a:r>
          </a:p>
          <a:p>
            <a:pPr marL="714219" lvl="1" indent="-357110" algn="l">
              <a:lnSpc>
                <a:spcPts val="3936"/>
              </a:lnSpc>
              <a:buFont typeface="Arial"/>
              <a:buChar char="•"/>
            </a:pPr>
            <a:r>
              <a:rPr lang="en-US" sz="3308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2023 ж. білімдегі ЖИ нарығы – 3,5 млрд $, 2033 ж. – 55,3 млрд $.</a:t>
            </a:r>
          </a:p>
          <a:p>
            <a:pPr marL="714219" lvl="1" indent="-357110" algn="l">
              <a:lnSpc>
                <a:spcPts val="3936"/>
              </a:lnSpc>
              <a:buFont typeface="Arial"/>
              <a:buChar char="•"/>
            </a:pPr>
            <a:r>
              <a:rPr lang="en-US" sz="3308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ЮНЕСКО: 13 жасқа дейінгі балаларға ЖИ қолдануға шектеу.</a:t>
            </a:r>
          </a:p>
          <a:p>
            <a:pPr marL="714219" lvl="1" indent="-357110" algn="l">
              <a:lnSpc>
                <a:spcPts val="3936"/>
              </a:lnSpc>
              <a:buFont typeface="Arial"/>
              <a:buChar char="•"/>
            </a:pPr>
            <a:r>
              <a:rPr lang="en-US" sz="3308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Қазақстанда:</a:t>
            </a:r>
          </a:p>
          <a:p>
            <a:pPr marL="1428438" lvl="2" indent="-476146" algn="l">
              <a:lnSpc>
                <a:spcPts val="3936"/>
              </a:lnSpc>
              <a:buFont typeface="Arial"/>
              <a:buChar char="⚬"/>
            </a:pPr>
            <a:r>
              <a:rPr lang="en-US" sz="3308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AI-Sana бағдарламасы,</a:t>
            </a:r>
          </a:p>
          <a:p>
            <a:pPr marL="1428438" lvl="2" indent="-476146" algn="l">
              <a:lnSpc>
                <a:spcPts val="3936"/>
              </a:lnSpc>
              <a:buFont typeface="Arial"/>
              <a:buChar char="⚬"/>
            </a:pPr>
            <a:r>
              <a:rPr lang="en-US" sz="3308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Google AI курстары,</a:t>
            </a:r>
          </a:p>
          <a:p>
            <a:pPr marL="1428438" lvl="2" indent="-476146" algn="l">
              <a:lnSpc>
                <a:spcPts val="3936"/>
              </a:lnSpc>
              <a:buFont typeface="Arial"/>
              <a:buChar char="⚬"/>
            </a:pPr>
            <a:r>
              <a:rPr lang="en-US" sz="3308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STEM және кадр даярлау бағдарламалары іске қосылды.</a:t>
            </a:r>
          </a:p>
          <a:p>
            <a:pPr algn="l">
              <a:lnSpc>
                <a:spcPts val="3936"/>
              </a:lnSpc>
            </a:pPr>
            <a:endParaRPr lang="en-US" sz="3308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3936"/>
              </a:lnSpc>
            </a:pPr>
            <a:endParaRPr lang="en-US" sz="3308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2588D">
                <a:alpha val="100000"/>
              </a:srgbClr>
            </a:gs>
            <a:gs pos="100000">
              <a:srgbClr val="01070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35769" y="5143500"/>
            <a:ext cx="447063" cy="393415"/>
          </a:xfrm>
          <a:custGeom>
            <a:avLst/>
            <a:gdLst/>
            <a:ahLst/>
            <a:cxnLst/>
            <a:rect l="l" t="t" r="r" b="b"/>
            <a:pathLst>
              <a:path w="447063" h="393415">
                <a:moveTo>
                  <a:pt x="0" y="0"/>
                </a:moveTo>
                <a:lnTo>
                  <a:pt x="447062" y="0"/>
                </a:lnTo>
                <a:lnTo>
                  <a:pt x="447062" y="393415"/>
                </a:lnTo>
                <a:lnTo>
                  <a:pt x="0" y="393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10139" y="8233932"/>
            <a:ext cx="7315200" cy="1064029"/>
          </a:xfrm>
          <a:custGeom>
            <a:avLst/>
            <a:gdLst/>
            <a:ahLst/>
            <a:cxnLst/>
            <a:rect l="l" t="t" r="r" b="b"/>
            <a:pathLst>
              <a:path w="7315200" h="1064029">
                <a:moveTo>
                  <a:pt x="0" y="0"/>
                </a:moveTo>
                <a:lnTo>
                  <a:pt x="7315200" y="0"/>
                </a:lnTo>
                <a:lnTo>
                  <a:pt x="7315200" y="1064030"/>
                </a:lnTo>
                <a:lnTo>
                  <a:pt x="0" y="1064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91709" y="4772397"/>
            <a:ext cx="5276210" cy="1323849"/>
          </a:xfrm>
          <a:custGeom>
            <a:avLst/>
            <a:gdLst/>
            <a:ahLst/>
            <a:cxnLst/>
            <a:rect l="l" t="t" r="r" b="b"/>
            <a:pathLst>
              <a:path w="5276210" h="1323849">
                <a:moveTo>
                  <a:pt x="0" y="0"/>
                </a:moveTo>
                <a:lnTo>
                  <a:pt x="5276211" y="0"/>
                </a:lnTo>
                <a:lnTo>
                  <a:pt x="5276211" y="1323849"/>
                </a:lnTo>
                <a:lnTo>
                  <a:pt x="0" y="13238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5462" y="4896884"/>
            <a:ext cx="1069983" cy="1069983"/>
          </a:xfrm>
          <a:custGeom>
            <a:avLst/>
            <a:gdLst/>
            <a:ahLst/>
            <a:cxnLst/>
            <a:rect l="l" t="t" r="r" b="b"/>
            <a:pathLst>
              <a:path w="1069983" h="1069983">
                <a:moveTo>
                  <a:pt x="0" y="0"/>
                </a:moveTo>
                <a:lnTo>
                  <a:pt x="1069984" y="0"/>
                </a:lnTo>
                <a:lnTo>
                  <a:pt x="1069984" y="1069984"/>
                </a:lnTo>
                <a:lnTo>
                  <a:pt x="0" y="10699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4860" y="6364296"/>
            <a:ext cx="5276210" cy="1323849"/>
          </a:xfrm>
          <a:custGeom>
            <a:avLst/>
            <a:gdLst/>
            <a:ahLst/>
            <a:cxnLst/>
            <a:rect l="l" t="t" r="r" b="b"/>
            <a:pathLst>
              <a:path w="5276210" h="1323849">
                <a:moveTo>
                  <a:pt x="0" y="0"/>
                </a:moveTo>
                <a:lnTo>
                  <a:pt x="5276210" y="0"/>
                </a:lnTo>
                <a:lnTo>
                  <a:pt x="5276210" y="1323849"/>
                </a:lnTo>
                <a:lnTo>
                  <a:pt x="0" y="13238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5462" y="6522285"/>
            <a:ext cx="1069983" cy="1069983"/>
          </a:xfrm>
          <a:custGeom>
            <a:avLst/>
            <a:gdLst/>
            <a:ahLst/>
            <a:cxnLst/>
            <a:rect l="l" t="t" r="r" b="b"/>
            <a:pathLst>
              <a:path w="1069983" h="1069983">
                <a:moveTo>
                  <a:pt x="0" y="0"/>
                </a:moveTo>
                <a:lnTo>
                  <a:pt x="1069984" y="0"/>
                </a:lnTo>
                <a:lnTo>
                  <a:pt x="1069984" y="1069983"/>
                </a:lnTo>
                <a:lnTo>
                  <a:pt x="0" y="10699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594818" y="4738896"/>
            <a:ext cx="5276210" cy="1323849"/>
          </a:xfrm>
          <a:custGeom>
            <a:avLst/>
            <a:gdLst/>
            <a:ahLst/>
            <a:cxnLst/>
            <a:rect l="l" t="t" r="r" b="b"/>
            <a:pathLst>
              <a:path w="5276210" h="1323849">
                <a:moveTo>
                  <a:pt x="0" y="0"/>
                </a:moveTo>
                <a:lnTo>
                  <a:pt x="5276210" y="0"/>
                </a:lnTo>
                <a:lnTo>
                  <a:pt x="5276210" y="1323849"/>
                </a:lnTo>
                <a:lnTo>
                  <a:pt x="0" y="13238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455420" y="4896884"/>
            <a:ext cx="1069983" cy="1069983"/>
          </a:xfrm>
          <a:custGeom>
            <a:avLst/>
            <a:gdLst/>
            <a:ahLst/>
            <a:cxnLst/>
            <a:rect l="l" t="t" r="r" b="b"/>
            <a:pathLst>
              <a:path w="1069983" h="1069983">
                <a:moveTo>
                  <a:pt x="0" y="0"/>
                </a:moveTo>
                <a:lnTo>
                  <a:pt x="1069983" y="0"/>
                </a:lnTo>
                <a:lnTo>
                  <a:pt x="1069983" y="1069984"/>
                </a:lnTo>
                <a:lnTo>
                  <a:pt x="0" y="10699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594818" y="6364296"/>
            <a:ext cx="5276210" cy="1323849"/>
          </a:xfrm>
          <a:custGeom>
            <a:avLst/>
            <a:gdLst/>
            <a:ahLst/>
            <a:cxnLst/>
            <a:rect l="l" t="t" r="r" b="b"/>
            <a:pathLst>
              <a:path w="5276210" h="1323849">
                <a:moveTo>
                  <a:pt x="0" y="0"/>
                </a:moveTo>
                <a:lnTo>
                  <a:pt x="5276210" y="0"/>
                </a:lnTo>
                <a:lnTo>
                  <a:pt x="5276210" y="1323849"/>
                </a:lnTo>
                <a:lnTo>
                  <a:pt x="0" y="13238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455420" y="6522285"/>
            <a:ext cx="1069983" cy="1069983"/>
          </a:xfrm>
          <a:custGeom>
            <a:avLst/>
            <a:gdLst/>
            <a:ahLst/>
            <a:cxnLst/>
            <a:rect l="l" t="t" r="r" b="b"/>
            <a:pathLst>
              <a:path w="1069983" h="1069983">
                <a:moveTo>
                  <a:pt x="0" y="0"/>
                </a:moveTo>
                <a:lnTo>
                  <a:pt x="1069983" y="0"/>
                </a:lnTo>
                <a:lnTo>
                  <a:pt x="1069983" y="1069983"/>
                </a:lnTo>
                <a:lnTo>
                  <a:pt x="0" y="10699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3471103" y="2466296"/>
            <a:ext cx="3304503" cy="5354408"/>
            <a:chOff x="0" y="0"/>
            <a:chExt cx="484144" cy="78447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4144" cy="784476"/>
            </a:xfrm>
            <a:custGeom>
              <a:avLst/>
              <a:gdLst/>
              <a:ahLst/>
              <a:cxnLst/>
              <a:rect l="l" t="t" r="r" b="b"/>
              <a:pathLst>
                <a:path w="484144" h="784476">
                  <a:moveTo>
                    <a:pt x="53885" y="0"/>
                  </a:moveTo>
                  <a:lnTo>
                    <a:pt x="430258" y="0"/>
                  </a:lnTo>
                  <a:cubicBezTo>
                    <a:pt x="460018" y="0"/>
                    <a:pt x="484144" y="24125"/>
                    <a:pt x="484144" y="53885"/>
                  </a:cubicBezTo>
                  <a:lnTo>
                    <a:pt x="484144" y="730590"/>
                  </a:lnTo>
                  <a:cubicBezTo>
                    <a:pt x="484144" y="744882"/>
                    <a:pt x="478466" y="758588"/>
                    <a:pt x="468361" y="768693"/>
                  </a:cubicBezTo>
                  <a:cubicBezTo>
                    <a:pt x="458255" y="778799"/>
                    <a:pt x="444549" y="784476"/>
                    <a:pt x="430258" y="784476"/>
                  </a:cubicBezTo>
                  <a:lnTo>
                    <a:pt x="53885" y="784476"/>
                  </a:lnTo>
                  <a:cubicBezTo>
                    <a:pt x="39594" y="784476"/>
                    <a:pt x="25888" y="778799"/>
                    <a:pt x="15783" y="768693"/>
                  </a:cubicBezTo>
                  <a:cubicBezTo>
                    <a:pt x="5677" y="758588"/>
                    <a:pt x="0" y="744882"/>
                    <a:pt x="0" y="730590"/>
                  </a:cubicBezTo>
                  <a:lnTo>
                    <a:pt x="0" y="53885"/>
                  </a:lnTo>
                  <a:cubicBezTo>
                    <a:pt x="0" y="39594"/>
                    <a:pt x="5677" y="25888"/>
                    <a:pt x="15783" y="15783"/>
                  </a:cubicBezTo>
                  <a:cubicBezTo>
                    <a:pt x="25888" y="5677"/>
                    <a:pt x="39594" y="0"/>
                    <a:pt x="53885" y="0"/>
                  </a:cubicBezTo>
                  <a:close/>
                </a:path>
              </a:pathLst>
            </a:custGeom>
            <a:blipFill>
              <a:blip r:embed="rId10"/>
              <a:stretch>
                <a:fillRect l="-71373" r="-71373"/>
              </a:stretch>
            </a:blipFill>
            <a:ln w="76200" cap="rnd">
              <a:gradFill>
                <a:gsLst>
                  <a:gs pos="0">
                    <a:srgbClr val="22588D">
                      <a:alpha val="100000"/>
                    </a:srgbClr>
                  </a:gs>
                  <a:gs pos="100000">
                    <a:srgbClr val="58AB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</p:grpSp>
      <p:sp>
        <p:nvSpPr>
          <p:cNvPr id="14" name="Freeform 14"/>
          <p:cNvSpPr/>
          <p:nvPr/>
        </p:nvSpPr>
        <p:spPr>
          <a:xfrm>
            <a:off x="13978692" y="-1028700"/>
            <a:ext cx="2289325" cy="4114800"/>
          </a:xfrm>
          <a:custGeom>
            <a:avLst/>
            <a:gdLst/>
            <a:ahLst/>
            <a:cxnLst/>
            <a:rect l="l" t="t" r="r" b="b"/>
            <a:pathLst>
              <a:path w="2289325" h="4114800">
                <a:moveTo>
                  <a:pt x="0" y="0"/>
                </a:moveTo>
                <a:lnTo>
                  <a:pt x="2289325" y="0"/>
                </a:lnTo>
                <a:lnTo>
                  <a:pt x="228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978692" y="7342958"/>
            <a:ext cx="2289325" cy="4114800"/>
          </a:xfrm>
          <a:custGeom>
            <a:avLst/>
            <a:gdLst/>
            <a:ahLst/>
            <a:cxnLst/>
            <a:rect l="l" t="t" r="r" b="b"/>
            <a:pathLst>
              <a:path w="2289325" h="4114800">
                <a:moveTo>
                  <a:pt x="0" y="0"/>
                </a:moveTo>
                <a:lnTo>
                  <a:pt x="2289325" y="0"/>
                </a:lnTo>
                <a:lnTo>
                  <a:pt x="228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47189" y="5133975"/>
            <a:ext cx="470203" cy="29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42"/>
              </a:lnSpc>
            </a:pPr>
            <a:r>
              <a:rPr lang="en-US" sz="1899" b="1">
                <a:solidFill>
                  <a:srgbClr val="22588D"/>
                </a:solidFill>
                <a:latin typeface="Agrandir Bold"/>
                <a:ea typeface="Agrandir Bold"/>
                <a:cs typeface="Agrandir Bold"/>
                <a:sym typeface="Agrandir Bold"/>
              </a:rPr>
              <a:t>14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25462" y="9248775"/>
            <a:ext cx="3452128" cy="29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42"/>
              </a:lnSpc>
            </a:pPr>
            <a:r>
              <a:rPr lang="en-US" sz="1899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www.realllygreatsite.com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891709" y="5137271"/>
            <a:ext cx="511963" cy="508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783" b="1">
                <a:solidFill>
                  <a:srgbClr val="22588D"/>
                </a:solidFill>
                <a:latin typeface="Agrandir Bold"/>
                <a:ea typeface="Agrandir Bold"/>
                <a:cs typeface="Agrandir Bold"/>
                <a:sym typeface="Agrandir Bold"/>
              </a:rPr>
              <a:t>1.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91709" y="6808122"/>
            <a:ext cx="511963" cy="508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783" b="1">
                <a:solidFill>
                  <a:srgbClr val="22588D"/>
                </a:solidFill>
                <a:latin typeface="Agrandir Bold"/>
                <a:ea typeface="Agrandir Bold"/>
                <a:cs typeface="Agrandir Bold"/>
                <a:sym typeface="Agrandir Bold"/>
              </a:rPr>
              <a:t>2.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821667" y="5137271"/>
            <a:ext cx="511963" cy="508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783" b="1">
                <a:solidFill>
                  <a:srgbClr val="22588D"/>
                </a:solidFill>
                <a:latin typeface="Agrandir Bold"/>
                <a:ea typeface="Agrandir Bold"/>
                <a:cs typeface="Agrandir Bold"/>
                <a:sym typeface="Agrandir Bold"/>
              </a:rPr>
              <a:t>3.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821667" y="6808122"/>
            <a:ext cx="511963" cy="508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783" b="1">
                <a:solidFill>
                  <a:srgbClr val="22588D"/>
                </a:solidFill>
                <a:latin typeface="Agrandir Bold"/>
                <a:ea typeface="Agrandir Bold"/>
                <a:cs typeface="Agrandir Bold"/>
                <a:sym typeface="Agrandir Bold"/>
              </a:rPr>
              <a:t>4.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709972" y="5262949"/>
            <a:ext cx="4165699" cy="211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4"/>
              </a:lnSpc>
              <a:spcBef>
                <a:spcPct val="0"/>
              </a:spcBef>
            </a:pPr>
            <a:r>
              <a:rPr lang="en-US" sz="1146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ТБИ әзірлемелері – тіл мен технология тоғысының көрінісі.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877853" y="6559824"/>
            <a:ext cx="3303923" cy="783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2"/>
              </a:lnSpc>
              <a:spcBef>
                <a:spcPct val="0"/>
              </a:spcBef>
            </a:pPr>
            <a:r>
              <a:rPr lang="en-US" sz="164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KazLLM және Alem.AI – қазақ тілінің цифрлық болашағының негізі.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917293" y="4977169"/>
            <a:ext cx="2512189" cy="611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0"/>
              </a:lnSpc>
              <a:spcBef>
                <a:spcPct val="0"/>
              </a:spcBef>
            </a:pPr>
            <a:r>
              <a:rPr lang="en-US" sz="1269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Ұлттық тілдің цифрлық дамуы – мәдениет, білім және ғылымның жаңғыру кепілі.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333631" y="6654491"/>
            <a:ext cx="4048791" cy="688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Қазақстан ЖИ саласында ұлттық бағыт ұстануда.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17392" y="1836520"/>
            <a:ext cx="11005542" cy="768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  <a:spcBef>
                <a:spcPct val="0"/>
              </a:spcBef>
            </a:pPr>
            <a:r>
              <a:rPr lang="en-US" sz="57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ALEM.AI ЖӘНЕ ҰЛТТЫҚ ЭКОЖҮЙЕ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-65257"/>
            <a:ext cx="10675733" cy="1067573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56500"/>
                  </a:srgbClr>
                </a:gs>
                <a:gs pos="100000">
                  <a:srgbClr val="FFFFFF">
                    <a:alpha val="78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158120"/>
            <a:ext cx="8538991" cy="853899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59000"/>
                  </a:srgbClr>
                </a:gs>
                <a:gs pos="100000">
                  <a:srgbClr val="FFFFFF">
                    <a:alpha val="4602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76466" y="1711209"/>
            <a:ext cx="7122801" cy="712280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78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0" y="5248275"/>
            <a:ext cx="10675733" cy="2316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5901">
                <a:solidFill>
                  <a:srgbClr val="22588D"/>
                </a:solidFill>
                <a:latin typeface="Anton"/>
                <a:ea typeface="Anton"/>
                <a:cs typeface="Anton"/>
                <a:sym typeface="Anton"/>
              </a:rPr>
              <a:t>НАЗАР ҚОЙЫП ТЫҢДАҒАНДАРЫҢЫЗҒА РАҚМЕТ!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2588D">
                <a:alpha val="100000"/>
              </a:srgbClr>
            </a:gs>
            <a:gs pos="100000">
              <a:srgbClr val="01070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1740" y="3626023"/>
            <a:ext cx="8412260" cy="5315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91"/>
              </a:lnSpc>
            </a:pPr>
            <a:r>
              <a:rPr lang="en-US" sz="3186" b="1">
                <a:solidFill>
                  <a:srgbClr val="FCFEFF"/>
                </a:solidFill>
                <a:latin typeface="Agrandir Bold"/>
                <a:ea typeface="Agrandir Bold"/>
                <a:cs typeface="Agrandir Bold"/>
                <a:sym typeface="Agrandir Bold"/>
              </a:rPr>
              <a:t>Әлем мемлекеттері осы үдеріске ілесіп, заманауи технологиялар арқылы өз әлеуетін арттыруға ұмтылып жатыр. Олардың қатарында біздің еліміз де бар.</a:t>
            </a:r>
          </a:p>
          <a:p>
            <a:pPr algn="l">
              <a:lnSpc>
                <a:spcPts val="3791"/>
              </a:lnSpc>
            </a:pPr>
            <a:r>
              <a:rPr lang="en-US" sz="3186" b="1">
                <a:solidFill>
                  <a:srgbClr val="FCFEFF"/>
                </a:solidFill>
                <a:latin typeface="Agrandir Bold"/>
                <a:ea typeface="Agrandir Bold"/>
                <a:cs typeface="Agrandir Bold"/>
                <a:sym typeface="Agrandir Bold"/>
              </a:rPr>
              <a:t>Цифрлық дәуірдің талабы – ұлттық контентті дамыту. Ақпараттық технологиялар қарқын алып, жасанды интеллект адам өмірінің барлық саласына терең бойлап барады.</a:t>
            </a:r>
          </a:p>
          <a:p>
            <a:pPr algn="l">
              <a:lnSpc>
                <a:spcPts val="3791"/>
              </a:lnSpc>
            </a:pPr>
            <a:endParaRPr lang="en-US" sz="3186" b="1">
              <a:solidFill>
                <a:srgbClr val="FCFEFF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4063674" y="7456169"/>
            <a:ext cx="7315200" cy="1064029"/>
          </a:xfrm>
          <a:custGeom>
            <a:avLst/>
            <a:gdLst/>
            <a:ahLst/>
            <a:cxnLst/>
            <a:rect l="l" t="t" r="r" b="b"/>
            <a:pathLst>
              <a:path w="7315200" h="1064029">
                <a:moveTo>
                  <a:pt x="0" y="0"/>
                </a:moveTo>
                <a:lnTo>
                  <a:pt x="7315200" y="0"/>
                </a:lnTo>
                <a:lnTo>
                  <a:pt x="7315200" y="1064029"/>
                </a:lnTo>
                <a:lnTo>
                  <a:pt x="0" y="1064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99742" y="7796907"/>
            <a:ext cx="2289325" cy="4114800"/>
          </a:xfrm>
          <a:custGeom>
            <a:avLst/>
            <a:gdLst/>
            <a:ahLst/>
            <a:cxnLst/>
            <a:rect l="l" t="t" r="r" b="b"/>
            <a:pathLst>
              <a:path w="2289325" h="4114800">
                <a:moveTo>
                  <a:pt x="0" y="0"/>
                </a:moveTo>
                <a:lnTo>
                  <a:pt x="2289325" y="0"/>
                </a:lnTo>
                <a:lnTo>
                  <a:pt x="228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99742" y="-1407876"/>
            <a:ext cx="2289325" cy="4114800"/>
          </a:xfrm>
          <a:custGeom>
            <a:avLst/>
            <a:gdLst/>
            <a:ahLst/>
            <a:cxnLst/>
            <a:rect l="l" t="t" r="r" b="b"/>
            <a:pathLst>
              <a:path w="2289325" h="4114800">
                <a:moveTo>
                  <a:pt x="0" y="0"/>
                </a:moveTo>
                <a:lnTo>
                  <a:pt x="2289325" y="0"/>
                </a:lnTo>
                <a:lnTo>
                  <a:pt x="228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144000" y="1181234"/>
            <a:ext cx="8077066" cy="8077066"/>
            <a:chOff x="0" y="0"/>
            <a:chExt cx="14840029" cy="14840029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gradFill rotWithShape="1">
              <a:gsLst>
                <a:gs pos="0">
                  <a:srgbClr val="22588D">
                    <a:alpha val="100000"/>
                  </a:srgbClr>
                </a:gs>
                <a:gs pos="100000">
                  <a:srgbClr val="58AB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6"/>
              <a:stretch>
                <a:fillRect l="-37136" r="-37136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731740" y="1114425"/>
            <a:ext cx="7282977" cy="33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1"/>
              </a:lnSpc>
            </a:pPr>
            <a:endParaRPr/>
          </a:p>
          <a:p>
            <a:pPr algn="l">
              <a:lnSpc>
                <a:spcPts val="5181"/>
              </a:lnSpc>
            </a:pPr>
            <a:r>
              <a:rPr lang="en-US" sz="5080">
                <a:solidFill>
                  <a:srgbClr val="FCFEFF"/>
                </a:solidFill>
                <a:latin typeface="Anton"/>
                <a:ea typeface="Anton"/>
                <a:cs typeface="Anton"/>
                <a:sym typeface="Anton"/>
              </a:rPr>
              <a:t>ҚАЗАҚСТАН ЖӘНЕ ЖАҺАНДЫҚ ҮДЕРІС</a:t>
            </a:r>
          </a:p>
          <a:p>
            <a:pPr algn="l">
              <a:lnSpc>
                <a:spcPts val="5181"/>
              </a:lnSpc>
            </a:pPr>
            <a:endParaRPr lang="en-US" sz="5080">
              <a:solidFill>
                <a:srgbClr val="FCFEFF"/>
              </a:solidFill>
              <a:latin typeface="Anton"/>
              <a:ea typeface="Anton"/>
              <a:cs typeface="Anton"/>
              <a:sym typeface="Anton"/>
            </a:endParaRPr>
          </a:p>
          <a:p>
            <a:pPr algn="l">
              <a:lnSpc>
                <a:spcPts val="5181"/>
              </a:lnSpc>
            </a:pPr>
            <a:endParaRPr lang="en-US" sz="5080">
              <a:solidFill>
                <a:srgbClr val="FCFEFF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2588D">
                <a:alpha val="100000"/>
              </a:srgbClr>
            </a:gs>
            <a:gs pos="100000">
              <a:srgbClr val="01070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5963" y="188167"/>
            <a:ext cx="2866408" cy="5152040"/>
          </a:xfrm>
          <a:custGeom>
            <a:avLst/>
            <a:gdLst/>
            <a:ahLst/>
            <a:cxnLst/>
            <a:rect l="l" t="t" r="r" b="b"/>
            <a:pathLst>
              <a:path w="2866408" h="5152040">
                <a:moveTo>
                  <a:pt x="0" y="0"/>
                </a:moveTo>
                <a:lnTo>
                  <a:pt x="2866408" y="0"/>
                </a:lnTo>
                <a:lnTo>
                  <a:pt x="2866408" y="5152041"/>
                </a:lnTo>
                <a:lnTo>
                  <a:pt x="0" y="51520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55332" y="7035564"/>
            <a:ext cx="2780027" cy="4996780"/>
          </a:xfrm>
          <a:custGeom>
            <a:avLst/>
            <a:gdLst/>
            <a:ahLst/>
            <a:cxnLst/>
            <a:rect l="l" t="t" r="r" b="b"/>
            <a:pathLst>
              <a:path w="2780027" h="4996780">
                <a:moveTo>
                  <a:pt x="0" y="0"/>
                </a:moveTo>
                <a:lnTo>
                  <a:pt x="2780027" y="0"/>
                </a:lnTo>
                <a:lnTo>
                  <a:pt x="2780027" y="4996780"/>
                </a:lnTo>
                <a:lnTo>
                  <a:pt x="0" y="4996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54386" y="1028700"/>
            <a:ext cx="7780972" cy="7780972"/>
            <a:chOff x="0" y="0"/>
            <a:chExt cx="14840029" cy="14840029"/>
          </a:xfrm>
        </p:grpSpPr>
        <p:sp>
          <p:nvSpPr>
            <p:cNvPr id="5" name="Freeform 5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gradFill rotWithShape="1">
              <a:gsLst>
                <a:gs pos="0">
                  <a:srgbClr val="22588D">
                    <a:alpha val="100000"/>
                  </a:srgbClr>
                </a:gs>
                <a:gs pos="100000">
                  <a:srgbClr val="58AB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" name="Freeform 6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4"/>
              <a:stretch>
                <a:fillRect l="223" r="223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5318837" y="2725369"/>
            <a:ext cx="7315200" cy="1064029"/>
          </a:xfrm>
          <a:custGeom>
            <a:avLst/>
            <a:gdLst/>
            <a:ahLst/>
            <a:cxnLst/>
            <a:rect l="l" t="t" r="r" b="b"/>
            <a:pathLst>
              <a:path w="7315200" h="1064029">
                <a:moveTo>
                  <a:pt x="0" y="0"/>
                </a:moveTo>
                <a:lnTo>
                  <a:pt x="7315200" y="0"/>
                </a:lnTo>
                <a:lnTo>
                  <a:pt x="7315200" y="1064029"/>
                </a:lnTo>
                <a:lnTo>
                  <a:pt x="0" y="1064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565737" y="4452650"/>
            <a:ext cx="8470031" cy="4357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2873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жасанды интеллект пен жаңа технология мүмкіндіктерін игеруге үндеп келеді.</a:t>
            </a:r>
          </a:p>
          <a:p>
            <a:pPr algn="l">
              <a:lnSpc>
                <a:spcPts val="3419"/>
              </a:lnSpc>
            </a:pPr>
            <a:r>
              <a:rPr lang="en-US" sz="2873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Ол жуырда «Жасанды интеллект дәуіріндегі Қазақстан: өзекті мәселелер және оны түбегейлі цифрлық өзгерістер арқылы шешу» атты Жолдауын арнап, елімізді алдағы үш жыл ішінде жаппай цифрлық мемлекетке айналдыру туралы өте маңызды стратегиялық міндет қойды.</a:t>
            </a:r>
          </a:p>
          <a:p>
            <a:pPr algn="l">
              <a:lnSpc>
                <a:spcPts val="3419"/>
              </a:lnSpc>
            </a:pPr>
            <a:endParaRPr lang="en-US" sz="2873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320320" y="2351553"/>
            <a:ext cx="9967680" cy="852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29"/>
              </a:lnSpc>
            </a:pPr>
            <a:r>
              <a:rPr lang="en-US" sz="630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МЕМЛЕКЕТ БАСШЫСЫ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20320" y="3426959"/>
            <a:ext cx="11951967" cy="820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48"/>
              </a:lnSpc>
            </a:pPr>
            <a:r>
              <a:rPr lang="en-US" sz="6028">
                <a:solidFill>
                  <a:srgbClr val="86DAFF"/>
                </a:solidFill>
                <a:latin typeface="Anton"/>
                <a:ea typeface="Anton"/>
                <a:cs typeface="Anton"/>
                <a:sym typeface="Anton"/>
              </a:rPr>
              <a:t>ҚАСЫМ-ЖОМАРТ ТОҚАЕВ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2588D">
                <a:alpha val="100000"/>
              </a:srgbClr>
            </a:gs>
            <a:gs pos="100000">
              <a:srgbClr val="01070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911278" y="-53120"/>
            <a:ext cx="2289325" cy="4114800"/>
          </a:xfrm>
          <a:custGeom>
            <a:avLst/>
            <a:gdLst/>
            <a:ahLst/>
            <a:cxnLst/>
            <a:rect l="l" t="t" r="r" b="b"/>
            <a:pathLst>
              <a:path w="2289325" h="4114800">
                <a:moveTo>
                  <a:pt x="0" y="0"/>
                </a:moveTo>
                <a:lnTo>
                  <a:pt x="2289325" y="0"/>
                </a:lnTo>
                <a:lnTo>
                  <a:pt x="228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642551" y="5285558"/>
            <a:ext cx="2627291" cy="4722255"/>
          </a:xfrm>
          <a:custGeom>
            <a:avLst/>
            <a:gdLst/>
            <a:ahLst/>
            <a:cxnLst/>
            <a:rect l="l" t="t" r="r" b="b"/>
            <a:pathLst>
              <a:path w="2627291" h="4722255">
                <a:moveTo>
                  <a:pt x="0" y="0"/>
                </a:moveTo>
                <a:lnTo>
                  <a:pt x="2627290" y="0"/>
                </a:lnTo>
                <a:lnTo>
                  <a:pt x="2627290" y="4722254"/>
                </a:lnTo>
                <a:lnTo>
                  <a:pt x="0" y="47222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22988" y="3624592"/>
            <a:ext cx="590352" cy="590352"/>
          </a:xfrm>
          <a:custGeom>
            <a:avLst/>
            <a:gdLst/>
            <a:ahLst/>
            <a:cxnLst/>
            <a:rect l="l" t="t" r="r" b="b"/>
            <a:pathLst>
              <a:path w="590352" h="590352">
                <a:moveTo>
                  <a:pt x="0" y="0"/>
                </a:moveTo>
                <a:lnTo>
                  <a:pt x="590352" y="0"/>
                </a:lnTo>
                <a:lnTo>
                  <a:pt x="590352" y="590352"/>
                </a:lnTo>
                <a:lnTo>
                  <a:pt x="0" y="5903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98441" y="7326962"/>
            <a:ext cx="639446" cy="639446"/>
          </a:xfrm>
          <a:custGeom>
            <a:avLst/>
            <a:gdLst/>
            <a:ahLst/>
            <a:cxnLst/>
            <a:rect l="l" t="t" r="r" b="b"/>
            <a:pathLst>
              <a:path w="639446" h="639446">
                <a:moveTo>
                  <a:pt x="0" y="0"/>
                </a:moveTo>
                <a:lnTo>
                  <a:pt x="639446" y="0"/>
                </a:lnTo>
                <a:lnTo>
                  <a:pt x="639446" y="639446"/>
                </a:lnTo>
                <a:lnTo>
                  <a:pt x="0" y="6394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7392" y="3349415"/>
            <a:ext cx="6552450" cy="3685753"/>
          </a:xfrm>
          <a:custGeom>
            <a:avLst/>
            <a:gdLst/>
            <a:ahLst/>
            <a:cxnLst/>
            <a:rect l="l" t="t" r="r" b="b"/>
            <a:pathLst>
              <a:path w="6552450" h="3685753">
                <a:moveTo>
                  <a:pt x="0" y="0"/>
                </a:moveTo>
                <a:lnTo>
                  <a:pt x="6552449" y="0"/>
                </a:lnTo>
                <a:lnTo>
                  <a:pt x="6552449" y="3685753"/>
                </a:lnTo>
                <a:lnTo>
                  <a:pt x="0" y="36857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17392" y="479218"/>
            <a:ext cx="4834016" cy="2870197"/>
          </a:xfrm>
          <a:custGeom>
            <a:avLst/>
            <a:gdLst/>
            <a:ahLst/>
            <a:cxnLst/>
            <a:rect l="l" t="t" r="r" b="b"/>
            <a:pathLst>
              <a:path w="4834016" h="2870197">
                <a:moveTo>
                  <a:pt x="0" y="0"/>
                </a:moveTo>
                <a:lnTo>
                  <a:pt x="4834016" y="0"/>
                </a:lnTo>
                <a:lnTo>
                  <a:pt x="4834016" y="2870197"/>
                </a:lnTo>
                <a:lnTo>
                  <a:pt x="0" y="28701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17392" y="7035168"/>
            <a:ext cx="4066378" cy="3049783"/>
          </a:xfrm>
          <a:custGeom>
            <a:avLst/>
            <a:gdLst/>
            <a:ahLst/>
            <a:cxnLst/>
            <a:rect l="l" t="t" r="r" b="b"/>
            <a:pathLst>
              <a:path w="4066378" h="3049783">
                <a:moveTo>
                  <a:pt x="0" y="0"/>
                </a:moveTo>
                <a:lnTo>
                  <a:pt x="4066377" y="0"/>
                </a:lnTo>
                <a:lnTo>
                  <a:pt x="4066377" y="3049783"/>
                </a:lnTo>
                <a:lnTo>
                  <a:pt x="0" y="30497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793618" y="945342"/>
            <a:ext cx="12758364" cy="1277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2"/>
              </a:lnSpc>
            </a:pPr>
            <a:r>
              <a:rPr lang="en-US" sz="4855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ҰЛТ ПЕН ЖАСАНДЫ ИНТЕЛЛЕКТ:</a:t>
            </a:r>
          </a:p>
          <a:p>
            <a:pPr algn="l">
              <a:lnSpc>
                <a:spcPts val="4952"/>
              </a:lnSpc>
            </a:pPr>
            <a:endParaRPr lang="en-US" sz="4855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793618" y="1323998"/>
            <a:ext cx="9465682" cy="2263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9"/>
              </a:lnSpc>
            </a:pPr>
            <a:endParaRPr/>
          </a:p>
          <a:p>
            <a:pPr algn="l">
              <a:lnSpc>
                <a:spcPts val="4429"/>
              </a:lnSpc>
            </a:pPr>
            <a:r>
              <a:rPr lang="en-US" sz="4342">
                <a:solidFill>
                  <a:srgbClr val="86DAFF"/>
                </a:solidFill>
                <a:latin typeface="Anton"/>
                <a:ea typeface="Anton"/>
                <a:cs typeface="Anton"/>
                <a:sym typeface="Anton"/>
              </a:rPr>
              <a:t>ТІЛ, МӘДЕНИЕТ, ЗАҢ</a:t>
            </a:r>
          </a:p>
          <a:p>
            <a:pPr algn="l">
              <a:lnSpc>
                <a:spcPts val="4429"/>
              </a:lnSpc>
            </a:pPr>
            <a:endParaRPr lang="en-US" sz="4342">
              <a:solidFill>
                <a:srgbClr val="86DAFF"/>
              </a:solidFill>
              <a:latin typeface="Anton"/>
              <a:ea typeface="Anton"/>
              <a:cs typeface="Anton"/>
              <a:sym typeface="Anton"/>
            </a:endParaRPr>
          </a:p>
          <a:p>
            <a:pPr algn="l">
              <a:lnSpc>
                <a:spcPts val="4429"/>
              </a:lnSpc>
            </a:pPr>
            <a:endParaRPr lang="en-US" sz="4342">
              <a:solidFill>
                <a:srgbClr val="86DA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47189" y="5133975"/>
            <a:ext cx="470203" cy="29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42"/>
              </a:lnSpc>
            </a:pPr>
            <a:r>
              <a:rPr lang="en-US" sz="1899" b="1">
                <a:solidFill>
                  <a:srgbClr val="22588D"/>
                </a:solidFill>
                <a:latin typeface="Agrandir Bold"/>
                <a:ea typeface="Agrandir Bold"/>
                <a:cs typeface="Agrandir Bold"/>
                <a:sym typeface="Agrandir Bold"/>
              </a:rPr>
              <a:t>06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17394" y="3622725"/>
            <a:ext cx="8905107" cy="508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783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ЖИ қызметі ұлт зейінімен тығыз байланысты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320320" y="4374244"/>
            <a:ext cx="9635496" cy="2030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33"/>
              </a:lnSpc>
            </a:pPr>
            <a:r>
              <a:rPr lang="en-US" sz="2633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Ғылым, білім, әлеуметтік өмір мен тұрмыстық қолдануға дейін жасанды интеллектіге тәуелді бола бастады.</a:t>
            </a:r>
          </a:p>
          <a:p>
            <a:pPr algn="l">
              <a:lnSpc>
                <a:spcPts val="3133"/>
              </a:lnSpc>
            </a:pPr>
            <a:r>
              <a:rPr lang="en-US" sz="2633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Ұлттың тілі, әдебиеті, өнері, музыкасы, жалпы руханияты да жасанды интеллект арқылы жаңа құбылысқа енеді.</a:t>
            </a:r>
          </a:p>
          <a:p>
            <a:pPr algn="l">
              <a:lnSpc>
                <a:spcPts val="3133"/>
              </a:lnSpc>
            </a:pPr>
            <a:endParaRPr lang="en-US" sz="2633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320320" y="7172977"/>
            <a:ext cx="3795253" cy="1252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22"/>
              </a:lnSpc>
            </a:pPr>
            <a:r>
              <a:rPr lang="en-US" sz="3800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Сондықтан </a:t>
            </a:r>
          </a:p>
          <a:p>
            <a:pPr algn="l">
              <a:lnSpc>
                <a:spcPts val="4522"/>
              </a:lnSpc>
            </a:pPr>
            <a:endParaRPr lang="en-US" sz="3800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320320" y="7882070"/>
            <a:ext cx="10392030" cy="1279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2"/>
              </a:lnSpc>
            </a:pPr>
            <a:r>
              <a:rPr lang="en-US" sz="2700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елімізде жасанды интеллект тілі қазақ тілі болуға тиіс.</a:t>
            </a:r>
          </a:p>
          <a:p>
            <a:pPr algn="l">
              <a:lnSpc>
                <a:spcPts val="3212"/>
              </a:lnSpc>
            </a:pPr>
            <a:r>
              <a:rPr lang="en-US" sz="2700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Бұл - тек технология емес, мәдени кодтың жаңа тілі.</a:t>
            </a:r>
          </a:p>
          <a:p>
            <a:pPr algn="l">
              <a:lnSpc>
                <a:spcPts val="3212"/>
              </a:lnSpc>
            </a:pPr>
            <a:endParaRPr lang="en-US" sz="2700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2588D">
                <a:alpha val="100000"/>
              </a:srgbClr>
            </a:gs>
            <a:gs pos="100000">
              <a:srgbClr val="01070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35769" y="5143500"/>
            <a:ext cx="447063" cy="393415"/>
          </a:xfrm>
          <a:custGeom>
            <a:avLst/>
            <a:gdLst/>
            <a:ahLst/>
            <a:cxnLst/>
            <a:rect l="l" t="t" r="r" b="b"/>
            <a:pathLst>
              <a:path w="447063" h="393415">
                <a:moveTo>
                  <a:pt x="0" y="0"/>
                </a:moveTo>
                <a:lnTo>
                  <a:pt x="447062" y="0"/>
                </a:lnTo>
                <a:lnTo>
                  <a:pt x="447062" y="393415"/>
                </a:lnTo>
                <a:lnTo>
                  <a:pt x="0" y="393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99742" y="7796907"/>
            <a:ext cx="2289325" cy="4114800"/>
          </a:xfrm>
          <a:custGeom>
            <a:avLst/>
            <a:gdLst/>
            <a:ahLst/>
            <a:cxnLst/>
            <a:rect l="l" t="t" r="r" b="b"/>
            <a:pathLst>
              <a:path w="2289325" h="4114800">
                <a:moveTo>
                  <a:pt x="0" y="0"/>
                </a:moveTo>
                <a:lnTo>
                  <a:pt x="2289325" y="0"/>
                </a:lnTo>
                <a:lnTo>
                  <a:pt x="228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92212" y="-809602"/>
            <a:ext cx="2289325" cy="4114800"/>
          </a:xfrm>
          <a:custGeom>
            <a:avLst/>
            <a:gdLst/>
            <a:ahLst/>
            <a:cxnLst/>
            <a:rect l="l" t="t" r="r" b="b"/>
            <a:pathLst>
              <a:path w="2289325" h="4114800">
                <a:moveTo>
                  <a:pt x="0" y="0"/>
                </a:moveTo>
                <a:lnTo>
                  <a:pt x="2289325" y="0"/>
                </a:lnTo>
                <a:lnTo>
                  <a:pt x="228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514912" y="1205986"/>
            <a:ext cx="4178785" cy="8268444"/>
            <a:chOff x="0" y="0"/>
            <a:chExt cx="2620010" cy="5184140"/>
          </a:xfrm>
        </p:grpSpPr>
        <p:sp>
          <p:nvSpPr>
            <p:cNvPr id="6" name="Freeform 6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gradFill rotWithShape="1">
              <a:gsLst>
                <a:gs pos="0">
                  <a:srgbClr val="22588D">
                    <a:alpha val="100000"/>
                  </a:srgbClr>
                </a:gs>
                <a:gs pos="100000">
                  <a:srgbClr val="01070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Freeform 7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6"/>
              <a:stretch>
                <a:fillRect l="-10947" r="-1094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763627" y="3682433"/>
            <a:ext cx="530146" cy="530146"/>
          </a:xfrm>
          <a:custGeom>
            <a:avLst/>
            <a:gdLst/>
            <a:ahLst/>
            <a:cxnLst/>
            <a:rect l="l" t="t" r="r" b="b"/>
            <a:pathLst>
              <a:path w="530146" h="530146">
                <a:moveTo>
                  <a:pt x="0" y="0"/>
                </a:moveTo>
                <a:lnTo>
                  <a:pt x="530146" y="0"/>
                </a:lnTo>
                <a:lnTo>
                  <a:pt x="530146" y="530145"/>
                </a:lnTo>
                <a:lnTo>
                  <a:pt x="0" y="5301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63627" y="6760836"/>
            <a:ext cx="530146" cy="530146"/>
          </a:xfrm>
          <a:custGeom>
            <a:avLst/>
            <a:gdLst/>
            <a:ahLst/>
            <a:cxnLst/>
            <a:rect l="l" t="t" r="r" b="b"/>
            <a:pathLst>
              <a:path w="530146" h="530146">
                <a:moveTo>
                  <a:pt x="0" y="0"/>
                </a:moveTo>
                <a:lnTo>
                  <a:pt x="530146" y="0"/>
                </a:lnTo>
                <a:lnTo>
                  <a:pt x="530146" y="530146"/>
                </a:lnTo>
                <a:lnTo>
                  <a:pt x="0" y="530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626850" y="552836"/>
            <a:ext cx="8526177" cy="2573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4"/>
              </a:lnSpc>
            </a:pPr>
            <a:endParaRPr/>
          </a:p>
          <a:p>
            <a:pPr algn="l">
              <a:lnSpc>
                <a:spcPts val="5034"/>
              </a:lnSpc>
            </a:pPr>
            <a:r>
              <a:rPr lang="en-US" sz="4935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МЕМЛЕКЕТТІК СТРАТЕГИЯ</a:t>
            </a:r>
          </a:p>
          <a:p>
            <a:pPr algn="l">
              <a:lnSpc>
                <a:spcPts val="5034"/>
              </a:lnSpc>
            </a:pPr>
            <a:endParaRPr lang="en-US" sz="4935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  <a:p>
            <a:pPr algn="l">
              <a:lnSpc>
                <a:spcPts val="5034"/>
              </a:lnSpc>
            </a:pPr>
            <a:endParaRPr lang="en-US" sz="4935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626850" y="1297762"/>
            <a:ext cx="5920578" cy="2914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82"/>
              </a:lnSpc>
            </a:pPr>
            <a:endParaRPr/>
          </a:p>
          <a:p>
            <a:pPr algn="l">
              <a:lnSpc>
                <a:spcPts val="4582"/>
              </a:lnSpc>
            </a:pPr>
            <a:r>
              <a:rPr lang="en-US" sz="4493">
                <a:solidFill>
                  <a:srgbClr val="86DAFF"/>
                </a:solidFill>
                <a:latin typeface="Anton"/>
                <a:ea typeface="Anton"/>
                <a:cs typeface="Anton"/>
                <a:sym typeface="Anton"/>
              </a:rPr>
              <a:t>ЖӘНЕ ҰЛТТЫҚ ТІЛ МОДЕЛІ</a:t>
            </a:r>
          </a:p>
          <a:p>
            <a:pPr algn="l">
              <a:lnSpc>
                <a:spcPts val="4582"/>
              </a:lnSpc>
            </a:pPr>
            <a:endParaRPr lang="en-US" sz="4493">
              <a:solidFill>
                <a:srgbClr val="86DAFF"/>
              </a:solidFill>
              <a:latin typeface="Anton"/>
              <a:ea typeface="Anton"/>
              <a:cs typeface="Anton"/>
              <a:sym typeface="Anton"/>
            </a:endParaRPr>
          </a:p>
          <a:p>
            <a:pPr algn="l">
              <a:lnSpc>
                <a:spcPts val="4582"/>
              </a:lnSpc>
            </a:pPr>
            <a:endParaRPr lang="en-US" sz="4493">
              <a:solidFill>
                <a:srgbClr val="86DA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626850" y="3604917"/>
            <a:ext cx="6690866" cy="1120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28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Президент Жолдауында </a:t>
            </a:r>
          </a:p>
          <a:p>
            <a:pPr algn="l">
              <a:lnSpc>
                <a:spcPts val="4079"/>
              </a:lnSpc>
            </a:pPr>
            <a:endParaRPr lang="en-US" sz="3428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626850" y="4318409"/>
            <a:ext cx="9144951" cy="2204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1"/>
              </a:lnSpc>
            </a:pPr>
            <a:r>
              <a:rPr lang="en-US" sz="2379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Цифрлық кодексті қабылдау және «Жасанды интеллект және цифрлық даму министрлігін» құру қажеттілігі айтылды.</a:t>
            </a:r>
          </a:p>
          <a:p>
            <a:pPr algn="l">
              <a:lnSpc>
                <a:spcPts val="2831"/>
              </a:lnSpc>
            </a:pPr>
            <a:r>
              <a:rPr lang="en-US" sz="2379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Бұл заңда жасанды интеллект, платформалық экономика, үлкен дерекқорлар мен ұлттық тілдің ЖИ жүйесіне енуі қарастырылуы тиіс.</a:t>
            </a:r>
          </a:p>
          <a:p>
            <a:pPr algn="l">
              <a:lnSpc>
                <a:spcPts val="2831"/>
              </a:lnSpc>
            </a:pPr>
            <a:endParaRPr lang="en-US" sz="2379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626850" y="6665586"/>
            <a:ext cx="4289126" cy="1109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5"/>
              </a:lnSpc>
            </a:pPr>
            <a:r>
              <a:rPr lang="en-US" sz="3399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Қазірдің өзінде</a:t>
            </a:r>
          </a:p>
          <a:p>
            <a:pPr algn="l">
              <a:lnSpc>
                <a:spcPts val="4045"/>
              </a:lnSpc>
            </a:pPr>
            <a:endParaRPr lang="en-US" sz="3399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626850" y="7361046"/>
            <a:ext cx="8265362" cy="1784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2300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мемлекет ЖИ-дің қазақ тілінде сөйлеуіне ерекше назар аударып, ұлттық тіл моделін жасап жатыр.</a:t>
            </a:r>
          </a:p>
          <a:p>
            <a:pPr algn="l">
              <a:lnSpc>
                <a:spcPts val="2737"/>
              </a:lnSpc>
            </a:pPr>
            <a:r>
              <a:rPr lang="en-US" sz="2300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Министрлік құрылымында «ЖИ-ді ұлттық тілге бейімдеу департаменті» болғаны дұрыс.</a:t>
            </a:r>
          </a:p>
          <a:p>
            <a:pPr algn="l">
              <a:lnSpc>
                <a:spcPts val="2737"/>
              </a:lnSpc>
            </a:pPr>
            <a:endParaRPr lang="en-US" sz="2300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2588D">
                <a:alpha val="100000"/>
              </a:srgbClr>
            </a:gs>
            <a:gs pos="100000">
              <a:srgbClr val="01070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63674" y="7456169"/>
            <a:ext cx="7315200" cy="1064029"/>
          </a:xfrm>
          <a:custGeom>
            <a:avLst/>
            <a:gdLst/>
            <a:ahLst/>
            <a:cxnLst/>
            <a:rect l="l" t="t" r="r" b="b"/>
            <a:pathLst>
              <a:path w="7315200" h="1064029">
                <a:moveTo>
                  <a:pt x="0" y="0"/>
                </a:moveTo>
                <a:lnTo>
                  <a:pt x="7315200" y="0"/>
                </a:lnTo>
                <a:lnTo>
                  <a:pt x="7315200" y="1064029"/>
                </a:lnTo>
                <a:lnTo>
                  <a:pt x="0" y="1064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63293" y="7713475"/>
            <a:ext cx="2863632" cy="5147050"/>
          </a:xfrm>
          <a:custGeom>
            <a:avLst/>
            <a:gdLst/>
            <a:ahLst/>
            <a:cxnLst/>
            <a:rect l="l" t="t" r="r" b="b"/>
            <a:pathLst>
              <a:path w="2863632" h="5147050">
                <a:moveTo>
                  <a:pt x="0" y="0"/>
                </a:moveTo>
                <a:lnTo>
                  <a:pt x="2863631" y="0"/>
                </a:lnTo>
                <a:lnTo>
                  <a:pt x="2863631" y="5147050"/>
                </a:lnTo>
                <a:lnTo>
                  <a:pt x="0" y="51470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99742" y="-1407876"/>
            <a:ext cx="2289325" cy="4114800"/>
          </a:xfrm>
          <a:custGeom>
            <a:avLst/>
            <a:gdLst/>
            <a:ahLst/>
            <a:cxnLst/>
            <a:rect l="l" t="t" r="r" b="b"/>
            <a:pathLst>
              <a:path w="2289325" h="4114800">
                <a:moveTo>
                  <a:pt x="0" y="0"/>
                </a:moveTo>
                <a:lnTo>
                  <a:pt x="2289325" y="0"/>
                </a:lnTo>
                <a:lnTo>
                  <a:pt x="228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40710" y="7016814"/>
            <a:ext cx="2847290" cy="3006769"/>
          </a:xfrm>
          <a:custGeom>
            <a:avLst/>
            <a:gdLst/>
            <a:ahLst/>
            <a:cxnLst/>
            <a:rect l="l" t="t" r="r" b="b"/>
            <a:pathLst>
              <a:path w="2847290" h="3006769">
                <a:moveTo>
                  <a:pt x="0" y="0"/>
                </a:moveTo>
                <a:lnTo>
                  <a:pt x="2847290" y="0"/>
                </a:lnTo>
                <a:lnTo>
                  <a:pt x="2847290" y="3006769"/>
                </a:lnTo>
                <a:lnTo>
                  <a:pt x="0" y="3006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77457" y="5767149"/>
            <a:ext cx="613232" cy="613232"/>
          </a:xfrm>
          <a:custGeom>
            <a:avLst/>
            <a:gdLst/>
            <a:ahLst/>
            <a:cxnLst/>
            <a:rect l="l" t="t" r="r" b="b"/>
            <a:pathLst>
              <a:path w="613232" h="613232">
                <a:moveTo>
                  <a:pt x="0" y="0"/>
                </a:moveTo>
                <a:lnTo>
                  <a:pt x="613233" y="0"/>
                </a:lnTo>
                <a:lnTo>
                  <a:pt x="613233" y="613232"/>
                </a:lnTo>
                <a:lnTo>
                  <a:pt x="0" y="6132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33106" y="1028700"/>
            <a:ext cx="6657583" cy="8321979"/>
          </a:xfrm>
          <a:custGeom>
            <a:avLst/>
            <a:gdLst/>
            <a:ahLst/>
            <a:cxnLst/>
            <a:rect l="l" t="t" r="r" b="b"/>
            <a:pathLst>
              <a:path w="6657583" h="8321979">
                <a:moveTo>
                  <a:pt x="0" y="0"/>
                </a:moveTo>
                <a:lnTo>
                  <a:pt x="6657584" y="0"/>
                </a:lnTo>
                <a:lnTo>
                  <a:pt x="6657584" y="8321979"/>
                </a:lnTo>
                <a:lnTo>
                  <a:pt x="0" y="83219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363293" y="546044"/>
            <a:ext cx="8587856" cy="4597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9"/>
              </a:lnSpc>
            </a:pPr>
            <a:endParaRPr/>
          </a:p>
          <a:p>
            <a:pPr algn="l">
              <a:lnSpc>
                <a:spcPts val="6019"/>
              </a:lnSpc>
            </a:pPr>
            <a:r>
              <a:rPr lang="en-US" sz="5901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AI-SANA БАҒДАРЛАМАСЫНЫҢ БАСТАЛУЫ</a:t>
            </a:r>
          </a:p>
          <a:p>
            <a:pPr algn="l">
              <a:lnSpc>
                <a:spcPts val="6019"/>
              </a:lnSpc>
            </a:pPr>
            <a:endParaRPr lang="en-US" sz="5901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  <a:p>
            <a:pPr algn="l">
              <a:lnSpc>
                <a:spcPts val="6019"/>
              </a:lnSpc>
            </a:pPr>
            <a:endParaRPr lang="en-US" sz="5901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363293" y="4313682"/>
            <a:ext cx="10331225" cy="403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36"/>
              </a:lnSpc>
            </a:pPr>
            <a:r>
              <a:rPr lang="en-US" sz="3308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Сонымен қатар министр Мемлекет басшысының өткен жылы берген тапсырмасын орындау аясында AI-Sana бағдарламасы әзірленіп, оны кезең-кезеңмен іске асыру басталғанын жеткізді.</a:t>
            </a:r>
          </a:p>
          <a:p>
            <a:pPr algn="l">
              <a:lnSpc>
                <a:spcPts val="3936"/>
              </a:lnSpc>
            </a:pPr>
            <a:r>
              <a:rPr lang="en-US" sz="3308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Бағдарлама барлық деңгейдегі студенттерді, магистранттарды және жас зерттеушілерді қамтиды.</a:t>
            </a:r>
          </a:p>
          <a:p>
            <a:pPr algn="l">
              <a:lnSpc>
                <a:spcPts val="3936"/>
              </a:lnSpc>
            </a:pPr>
            <a:endParaRPr lang="en-US" sz="3308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2588D">
                <a:alpha val="100000"/>
              </a:srgbClr>
            </a:gs>
            <a:gs pos="100000">
              <a:srgbClr val="01070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99742" y="-1407876"/>
            <a:ext cx="2289325" cy="4114800"/>
          </a:xfrm>
          <a:custGeom>
            <a:avLst/>
            <a:gdLst/>
            <a:ahLst/>
            <a:cxnLst/>
            <a:rect l="l" t="t" r="r" b="b"/>
            <a:pathLst>
              <a:path w="2289325" h="4114800">
                <a:moveTo>
                  <a:pt x="0" y="0"/>
                </a:moveTo>
                <a:lnTo>
                  <a:pt x="2289325" y="0"/>
                </a:lnTo>
                <a:lnTo>
                  <a:pt x="228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10139" y="8233932"/>
            <a:ext cx="7315200" cy="1064029"/>
          </a:xfrm>
          <a:custGeom>
            <a:avLst/>
            <a:gdLst/>
            <a:ahLst/>
            <a:cxnLst/>
            <a:rect l="l" t="t" r="r" b="b"/>
            <a:pathLst>
              <a:path w="7315200" h="1064029">
                <a:moveTo>
                  <a:pt x="0" y="0"/>
                </a:moveTo>
                <a:lnTo>
                  <a:pt x="7315200" y="0"/>
                </a:lnTo>
                <a:lnTo>
                  <a:pt x="7315200" y="1064030"/>
                </a:lnTo>
                <a:lnTo>
                  <a:pt x="0" y="1064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78516" y="1613913"/>
            <a:ext cx="5047981" cy="3302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68"/>
              </a:lnSpc>
            </a:pPr>
            <a:r>
              <a:rPr lang="en-US" sz="6341">
                <a:solidFill>
                  <a:srgbClr val="86DAFF"/>
                </a:solidFill>
                <a:latin typeface="Anton"/>
                <a:ea typeface="Anton"/>
                <a:cs typeface="Anton"/>
                <a:sym typeface="Anton"/>
              </a:rPr>
              <a:t>ЖӘНЕ МАҚСАТТАР</a:t>
            </a:r>
          </a:p>
          <a:p>
            <a:pPr algn="l">
              <a:lnSpc>
                <a:spcPts val="6468"/>
              </a:lnSpc>
            </a:pPr>
            <a:endParaRPr lang="en-US" sz="6341">
              <a:solidFill>
                <a:srgbClr val="86DAFF"/>
              </a:solidFill>
              <a:latin typeface="Anton"/>
              <a:ea typeface="Anton"/>
              <a:cs typeface="Anton"/>
              <a:sym typeface="Anton"/>
            </a:endParaRPr>
          </a:p>
          <a:p>
            <a:pPr algn="l">
              <a:lnSpc>
                <a:spcPts val="6468"/>
              </a:lnSpc>
            </a:pPr>
            <a:endParaRPr lang="en-US" sz="6341">
              <a:solidFill>
                <a:srgbClr val="86DA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0" y="3295994"/>
            <a:ext cx="4906080" cy="4906080"/>
            <a:chOff x="0" y="0"/>
            <a:chExt cx="14840029" cy="14840029"/>
          </a:xfrm>
        </p:grpSpPr>
        <p:sp>
          <p:nvSpPr>
            <p:cNvPr id="6" name="Freeform 6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gradFill rotWithShape="1">
              <a:gsLst>
                <a:gs pos="0">
                  <a:srgbClr val="22588D">
                    <a:alpha val="100000"/>
                  </a:srgbClr>
                </a:gs>
                <a:gs pos="100000">
                  <a:srgbClr val="58AB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Freeform 7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6"/>
              <a:stretch>
                <a:fillRect l="-24665" r="-24665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260192" y="5846105"/>
            <a:ext cx="4440895" cy="4440895"/>
            <a:chOff x="0" y="0"/>
            <a:chExt cx="14840029" cy="14840029"/>
          </a:xfrm>
        </p:grpSpPr>
        <p:sp>
          <p:nvSpPr>
            <p:cNvPr id="10" name="Freeform 10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gradFill rotWithShape="1">
              <a:gsLst>
                <a:gs pos="0">
                  <a:srgbClr val="22588D">
                    <a:alpha val="100000"/>
                  </a:srgbClr>
                </a:gs>
                <a:gs pos="100000">
                  <a:srgbClr val="58AB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Freeform 11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7"/>
              <a:stretch>
                <a:fillRect l="-38492" r="-38492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0025491" y="6119428"/>
            <a:ext cx="8993820" cy="3413841"/>
            <a:chOff x="0" y="0"/>
            <a:chExt cx="2368743" cy="89911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68743" cy="899118"/>
            </a:xfrm>
            <a:custGeom>
              <a:avLst/>
              <a:gdLst/>
              <a:ahLst/>
              <a:cxnLst/>
              <a:rect l="l" t="t" r="r" b="b"/>
              <a:pathLst>
                <a:path w="2368743" h="899118">
                  <a:moveTo>
                    <a:pt x="43901" y="0"/>
                  </a:moveTo>
                  <a:lnTo>
                    <a:pt x="2324842" y="0"/>
                  </a:lnTo>
                  <a:cubicBezTo>
                    <a:pt x="2336485" y="0"/>
                    <a:pt x="2347651" y="4625"/>
                    <a:pt x="2355884" y="12858"/>
                  </a:cubicBezTo>
                  <a:cubicBezTo>
                    <a:pt x="2364117" y="21091"/>
                    <a:pt x="2368743" y="32258"/>
                    <a:pt x="2368743" y="43901"/>
                  </a:cubicBezTo>
                  <a:lnTo>
                    <a:pt x="2368743" y="855217"/>
                  </a:lnTo>
                  <a:cubicBezTo>
                    <a:pt x="2368743" y="879463"/>
                    <a:pt x="2349087" y="899118"/>
                    <a:pt x="2324842" y="899118"/>
                  </a:cubicBezTo>
                  <a:lnTo>
                    <a:pt x="43901" y="899118"/>
                  </a:lnTo>
                  <a:cubicBezTo>
                    <a:pt x="32258" y="899118"/>
                    <a:pt x="21091" y="894493"/>
                    <a:pt x="12858" y="886260"/>
                  </a:cubicBezTo>
                  <a:cubicBezTo>
                    <a:pt x="4625" y="878027"/>
                    <a:pt x="0" y="866861"/>
                    <a:pt x="0" y="855217"/>
                  </a:cubicBezTo>
                  <a:lnTo>
                    <a:pt x="0" y="43901"/>
                  </a:lnTo>
                  <a:cubicBezTo>
                    <a:pt x="0" y="19655"/>
                    <a:pt x="19655" y="0"/>
                    <a:pt x="43901" y="0"/>
                  </a:cubicBezTo>
                  <a:close/>
                </a:path>
              </a:pathLst>
            </a:custGeom>
            <a:solidFill>
              <a:srgbClr val="FFFFFF">
                <a:alpha val="87843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2368743" cy="9086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42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78516" y="-303712"/>
            <a:ext cx="9346975" cy="180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endParaRPr/>
          </a:p>
          <a:p>
            <a:pPr algn="l">
              <a:lnSpc>
                <a:spcPts val="6999"/>
              </a:lnSpc>
            </a:pPr>
            <a:r>
              <a:rPr lang="en-US" sz="6862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КЕЛЕСІ КЕЗЕҢДЕР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243861" y="2509509"/>
            <a:ext cx="10044139" cy="360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8"/>
              </a:lnSpc>
            </a:pPr>
            <a:r>
              <a:rPr lang="en-US" sz="2628" b="1">
                <a:solidFill>
                  <a:srgbClr val="FCFEFF"/>
                </a:solidFill>
                <a:latin typeface="Agrandir Bold"/>
                <a:ea typeface="Agrandir Bold"/>
                <a:cs typeface="Agrandir Bold"/>
                <a:sym typeface="Agrandir Bold"/>
              </a:rPr>
              <a:t>Келесі кезеңдерде – жасанды интеллектіні тереңдетіп оқыту, технологиялық кәсіпкерлік, салалық жобалар әзірлеу және стартаптарды акселерациялау жоспарланған.</a:t>
            </a:r>
          </a:p>
          <a:p>
            <a:pPr algn="l">
              <a:lnSpc>
                <a:spcPts val="3128"/>
              </a:lnSpc>
            </a:pPr>
            <a:r>
              <a:rPr lang="en-US" sz="2628" b="1">
                <a:solidFill>
                  <a:srgbClr val="FCFEFF"/>
                </a:solidFill>
                <a:latin typeface="Agrandir Bold"/>
                <a:ea typeface="Agrandir Bold"/>
                <a:cs typeface="Agrandir Bold"/>
                <a:sym typeface="Agrandir Bold"/>
              </a:rPr>
              <a:t>Осылайша, AI-Sana бағдарламасы ЭКСПО аумағында орналасқан Alem.AI Халықаралық жасанды интеллект орталығы үшін адами капиталдың негізгі көзіне айналады.</a:t>
            </a:r>
          </a:p>
          <a:p>
            <a:pPr algn="l">
              <a:lnSpc>
                <a:spcPts val="3128"/>
              </a:lnSpc>
            </a:pPr>
            <a:r>
              <a:rPr lang="en-US" sz="2628" b="1">
                <a:solidFill>
                  <a:srgbClr val="FCFE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56219" y="6676752"/>
            <a:ext cx="7831781" cy="2581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2"/>
              </a:lnSpc>
            </a:pPr>
            <a:r>
              <a:rPr lang="en-US" sz="2218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БАҒДАРЛАМАНЫҢ БІРІНШІ КЕЗЕҢІНІҢ ӨЗІНДЕ СТУДЕНТТЕР ЖАСАНДЫ ИНТЕЛЛЕКТ НЕГІЗІНДЕ 119 «ЖАСАНДЫ ИНТЕЛЛЕКТ КӨМЕКШІСІН» ӘЗІРЛЕДІ.</a:t>
            </a:r>
          </a:p>
          <a:p>
            <a:pPr algn="l">
              <a:lnSpc>
                <a:spcPts val="2262"/>
              </a:lnSpc>
            </a:pPr>
            <a:r>
              <a:rPr lang="en-US" sz="2218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Жыл соңына дейін тағы 400 жаңа ЖИ-агенттер іске қосылады деп күтілуде.</a:t>
            </a:r>
          </a:p>
          <a:p>
            <a:pPr algn="l">
              <a:lnSpc>
                <a:spcPts val="2262"/>
              </a:lnSpc>
            </a:pPr>
            <a:r>
              <a:rPr lang="en-US" sz="2218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Министрдің айтуынша, қазіргі уақытта 9,7 млрд теңге көлемінде 62 жоба жүзеге асырылып жатыр.</a:t>
            </a:r>
          </a:p>
          <a:p>
            <a:pPr algn="l">
              <a:lnSpc>
                <a:spcPts val="2262"/>
              </a:lnSpc>
              <a:spcBef>
                <a:spcPct val="0"/>
              </a:spcBef>
            </a:pPr>
            <a:r>
              <a:rPr lang="en-US" sz="2218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2588D">
                <a:alpha val="100000"/>
              </a:srgbClr>
            </a:gs>
            <a:gs pos="100000">
              <a:srgbClr val="01070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5963" y="188167"/>
            <a:ext cx="2866408" cy="5152040"/>
          </a:xfrm>
          <a:custGeom>
            <a:avLst/>
            <a:gdLst/>
            <a:ahLst/>
            <a:cxnLst/>
            <a:rect l="l" t="t" r="r" b="b"/>
            <a:pathLst>
              <a:path w="2866408" h="5152040">
                <a:moveTo>
                  <a:pt x="0" y="0"/>
                </a:moveTo>
                <a:lnTo>
                  <a:pt x="2866408" y="0"/>
                </a:lnTo>
                <a:lnTo>
                  <a:pt x="2866408" y="5152041"/>
                </a:lnTo>
                <a:lnTo>
                  <a:pt x="0" y="51520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55332" y="7035564"/>
            <a:ext cx="2780027" cy="4996780"/>
          </a:xfrm>
          <a:custGeom>
            <a:avLst/>
            <a:gdLst/>
            <a:ahLst/>
            <a:cxnLst/>
            <a:rect l="l" t="t" r="r" b="b"/>
            <a:pathLst>
              <a:path w="2780027" h="4996780">
                <a:moveTo>
                  <a:pt x="0" y="0"/>
                </a:moveTo>
                <a:lnTo>
                  <a:pt x="2780027" y="0"/>
                </a:lnTo>
                <a:lnTo>
                  <a:pt x="2780027" y="4996780"/>
                </a:lnTo>
                <a:lnTo>
                  <a:pt x="0" y="4996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1028700"/>
            <a:ext cx="7780972" cy="7780972"/>
            <a:chOff x="0" y="0"/>
            <a:chExt cx="14840029" cy="14840029"/>
          </a:xfrm>
        </p:grpSpPr>
        <p:sp>
          <p:nvSpPr>
            <p:cNvPr id="5" name="Freeform 5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gradFill rotWithShape="1">
              <a:gsLst>
                <a:gs pos="0">
                  <a:srgbClr val="22588D">
                    <a:alpha val="100000"/>
                  </a:srgbClr>
                </a:gs>
                <a:gs pos="100000">
                  <a:srgbClr val="58AB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" name="Freeform 6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4"/>
              <a:stretch>
                <a:fillRect l="-24712" r="-2471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5318837" y="2725369"/>
            <a:ext cx="7315200" cy="1064029"/>
          </a:xfrm>
          <a:custGeom>
            <a:avLst/>
            <a:gdLst/>
            <a:ahLst/>
            <a:cxnLst/>
            <a:rect l="l" t="t" r="r" b="b"/>
            <a:pathLst>
              <a:path w="7315200" h="1064029">
                <a:moveTo>
                  <a:pt x="0" y="0"/>
                </a:moveTo>
                <a:lnTo>
                  <a:pt x="7315200" y="0"/>
                </a:lnTo>
                <a:lnTo>
                  <a:pt x="7315200" y="1064029"/>
                </a:lnTo>
                <a:lnTo>
                  <a:pt x="0" y="1064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440633" y="3713198"/>
            <a:ext cx="8470031" cy="6067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2873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Министрлік азаматтардың мемлекеттік тілді үйренуі мен пайдалануына арналған 13 цифрлық платформаны іске қосты.</a:t>
            </a:r>
          </a:p>
          <a:p>
            <a:pPr algn="l">
              <a:lnSpc>
                <a:spcPts val="3419"/>
              </a:lnSpc>
            </a:pPr>
            <a:r>
              <a:rPr lang="en-US" sz="2873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Бұл бастама қазақ тілінің білімде, ғылымда, мәдениетте және кәсіби ортада толыққанды қолданылуын қамтамасыз ететін тұтас цифрлық экожүйені қалыптастыруға бағытталған.</a:t>
            </a:r>
          </a:p>
          <a:p>
            <a:pPr algn="l">
              <a:lnSpc>
                <a:spcPts val="3419"/>
              </a:lnSpc>
            </a:pPr>
            <a:r>
              <a:rPr lang="en-US" sz="2873">
                <a:solidFill>
                  <a:srgbClr val="FCFEFF"/>
                </a:solidFill>
                <a:latin typeface="Agrandir"/>
                <a:ea typeface="Agrandir"/>
                <a:cs typeface="Agrandir"/>
                <a:sym typeface="Agrandir"/>
              </a:rPr>
              <a:t>Сонымен қатар, еліміздің маңызды қадамы ретінде «OpenAI» компаниясымен бірлескен білім беруді трансформациялау жөніндегі алғашқы халықаралық пилоттық жоба қолға алынуда.</a:t>
            </a:r>
          </a:p>
          <a:p>
            <a:pPr algn="l">
              <a:lnSpc>
                <a:spcPts val="3419"/>
              </a:lnSpc>
            </a:pPr>
            <a:endParaRPr lang="en-US" sz="2873">
              <a:solidFill>
                <a:srgbClr val="FCFEF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320320" y="104775"/>
            <a:ext cx="9967680" cy="3291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29"/>
              </a:lnSpc>
            </a:pPr>
            <a:endParaRPr/>
          </a:p>
          <a:p>
            <a:pPr algn="l">
              <a:lnSpc>
                <a:spcPts val="6429"/>
              </a:lnSpc>
            </a:pPr>
            <a:r>
              <a:rPr lang="en-US" sz="630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ЦИФРЛЫҚ ЭКОЖҮЙЕ </a:t>
            </a:r>
          </a:p>
          <a:p>
            <a:pPr algn="l">
              <a:lnSpc>
                <a:spcPts val="6429"/>
              </a:lnSpc>
            </a:pPr>
            <a:endParaRPr lang="en-US" sz="6303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  <a:p>
            <a:pPr algn="l">
              <a:lnSpc>
                <a:spcPts val="6429"/>
              </a:lnSpc>
            </a:pPr>
            <a:endParaRPr lang="en-US" sz="6303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440633" y="1123950"/>
            <a:ext cx="11951967" cy="393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48"/>
              </a:lnSpc>
            </a:pPr>
            <a:endParaRPr/>
          </a:p>
          <a:p>
            <a:pPr algn="l">
              <a:lnSpc>
                <a:spcPts val="6148"/>
              </a:lnSpc>
            </a:pPr>
            <a:r>
              <a:rPr lang="en-US" sz="6028">
                <a:solidFill>
                  <a:srgbClr val="86DAFF"/>
                </a:solidFill>
                <a:latin typeface="Anton"/>
                <a:ea typeface="Anton"/>
                <a:cs typeface="Anton"/>
                <a:sym typeface="Anton"/>
              </a:rPr>
              <a:t>ЖӘНЕ ХАЛЫҚАРАЛЫҚ СЕРІКТЕСТІК</a:t>
            </a:r>
          </a:p>
          <a:p>
            <a:pPr algn="l">
              <a:lnSpc>
                <a:spcPts val="6148"/>
              </a:lnSpc>
            </a:pPr>
            <a:endParaRPr lang="en-US" sz="6028">
              <a:solidFill>
                <a:srgbClr val="86DAFF"/>
              </a:solidFill>
              <a:latin typeface="Anton"/>
              <a:ea typeface="Anton"/>
              <a:cs typeface="Anton"/>
              <a:sym typeface="Anton"/>
            </a:endParaRPr>
          </a:p>
          <a:p>
            <a:pPr algn="l">
              <a:lnSpc>
                <a:spcPts val="6148"/>
              </a:lnSpc>
            </a:pPr>
            <a:endParaRPr lang="en-US" sz="6028">
              <a:solidFill>
                <a:srgbClr val="86DAFF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1515</Words>
  <Application>Microsoft Office PowerPoint</Application>
  <PresentationFormat>Произвольный</PresentationFormat>
  <Paragraphs>210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Agrandir Bold</vt:lpstr>
      <vt:lpstr>Agrandir Bold Italics</vt:lpstr>
      <vt:lpstr>Arial</vt:lpstr>
      <vt:lpstr>Anton</vt:lpstr>
      <vt:lpstr>Agrandir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Modern Artificial Intelligence Presentation</dc:title>
  <cp:lastModifiedBy>Admin</cp:lastModifiedBy>
  <cp:revision>3</cp:revision>
  <dcterms:created xsi:type="dcterms:W3CDTF">2006-08-16T00:00:00Z</dcterms:created>
  <dcterms:modified xsi:type="dcterms:W3CDTF">2025-11-13T23:36:10Z</dcterms:modified>
  <dc:identifier>DAG4kjohN5o</dc:identifier>
</cp:coreProperties>
</file>